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presentation.xml" ContentType="application/vnd.openxmlformats-officedocument.presentationml.presentation.main+xml"/>
  <Override PartName="/ppt/slides/slide1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Layouts/slideLayout2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3" r:id="rId2"/>
    <p:sldMasterId id="2147483686" r:id="rId3"/>
    <p:sldMasterId id="2147483698" r:id="rId4"/>
    <p:sldMasterId id="2147483710" r:id="rId5"/>
    <p:sldMasterId id="2147483722" r:id="rId6"/>
    <p:sldMasterId id="2147483735" r:id="rId7"/>
    <p:sldMasterId id="2147483747" r:id="rId8"/>
  </p:sldMasterIdLst>
  <p:notesMasterIdLst>
    <p:notesMasterId r:id="rId29"/>
  </p:notesMasterIdLst>
  <p:sldIdLst>
    <p:sldId id="408" r:id="rId9"/>
    <p:sldId id="424" r:id="rId10"/>
    <p:sldId id="428" r:id="rId11"/>
    <p:sldId id="429" r:id="rId12"/>
    <p:sldId id="430" r:id="rId13"/>
    <p:sldId id="431" r:id="rId14"/>
    <p:sldId id="432" r:id="rId15"/>
    <p:sldId id="433" r:id="rId16"/>
    <p:sldId id="434" r:id="rId17"/>
    <p:sldId id="435" r:id="rId18"/>
    <p:sldId id="442" r:id="rId19"/>
    <p:sldId id="436" r:id="rId20"/>
    <p:sldId id="437" r:id="rId21"/>
    <p:sldId id="438" r:id="rId22"/>
    <p:sldId id="447" r:id="rId23"/>
    <p:sldId id="443" r:id="rId24"/>
    <p:sldId id="444" r:id="rId25"/>
    <p:sldId id="445" r:id="rId26"/>
    <p:sldId id="446" r:id="rId27"/>
    <p:sldId id="427" r:id="rId28"/>
  </p:sldIdLst>
  <p:sldSz cx="16340138" cy="11631613"/>
  <p:notesSz cx="6858000" cy="9144000"/>
  <p:defaultTextStyle>
    <a:defPPr>
      <a:defRPr lang="en-US"/>
    </a:defPPr>
    <a:lvl1pPr marL="0" algn="l" defTabSz="1123158" rtl="0" eaLnBrk="1" latinLnBrk="0" hangingPunct="1">
      <a:defRPr sz="2211" kern="1200">
        <a:solidFill>
          <a:schemeClr val="tx1"/>
        </a:solidFill>
        <a:latin typeface="+mn-lt"/>
        <a:ea typeface="+mn-ea"/>
        <a:cs typeface="+mn-cs"/>
      </a:defRPr>
    </a:lvl1pPr>
    <a:lvl2pPr marL="561579" algn="l" defTabSz="1123158" rtl="0" eaLnBrk="1" latinLnBrk="0" hangingPunct="1">
      <a:defRPr sz="2211" kern="1200">
        <a:solidFill>
          <a:schemeClr val="tx1"/>
        </a:solidFill>
        <a:latin typeface="+mn-lt"/>
        <a:ea typeface="+mn-ea"/>
        <a:cs typeface="+mn-cs"/>
      </a:defRPr>
    </a:lvl2pPr>
    <a:lvl3pPr marL="1123158" algn="l" defTabSz="1123158" rtl="0" eaLnBrk="1" latinLnBrk="0" hangingPunct="1">
      <a:defRPr sz="2211" kern="1200">
        <a:solidFill>
          <a:schemeClr val="tx1"/>
        </a:solidFill>
        <a:latin typeface="+mn-lt"/>
        <a:ea typeface="+mn-ea"/>
        <a:cs typeface="+mn-cs"/>
      </a:defRPr>
    </a:lvl3pPr>
    <a:lvl4pPr marL="1684736" algn="l" defTabSz="1123158" rtl="0" eaLnBrk="1" latinLnBrk="0" hangingPunct="1">
      <a:defRPr sz="2211" kern="1200">
        <a:solidFill>
          <a:schemeClr val="tx1"/>
        </a:solidFill>
        <a:latin typeface="+mn-lt"/>
        <a:ea typeface="+mn-ea"/>
        <a:cs typeface="+mn-cs"/>
      </a:defRPr>
    </a:lvl4pPr>
    <a:lvl5pPr marL="2246315" algn="l" defTabSz="1123158" rtl="0" eaLnBrk="1" latinLnBrk="0" hangingPunct="1">
      <a:defRPr sz="2211" kern="1200">
        <a:solidFill>
          <a:schemeClr val="tx1"/>
        </a:solidFill>
        <a:latin typeface="+mn-lt"/>
        <a:ea typeface="+mn-ea"/>
        <a:cs typeface="+mn-cs"/>
      </a:defRPr>
    </a:lvl5pPr>
    <a:lvl6pPr marL="2807894" algn="l" defTabSz="1123158" rtl="0" eaLnBrk="1" latinLnBrk="0" hangingPunct="1">
      <a:defRPr sz="2211" kern="1200">
        <a:solidFill>
          <a:schemeClr val="tx1"/>
        </a:solidFill>
        <a:latin typeface="+mn-lt"/>
        <a:ea typeface="+mn-ea"/>
        <a:cs typeface="+mn-cs"/>
      </a:defRPr>
    </a:lvl6pPr>
    <a:lvl7pPr marL="3369473" algn="l" defTabSz="1123158" rtl="0" eaLnBrk="1" latinLnBrk="0" hangingPunct="1">
      <a:defRPr sz="2211" kern="1200">
        <a:solidFill>
          <a:schemeClr val="tx1"/>
        </a:solidFill>
        <a:latin typeface="+mn-lt"/>
        <a:ea typeface="+mn-ea"/>
        <a:cs typeface="+mn-cs"/>
      </a:defRPr>
    </a:lvl7pPr>
    <a:lvl8pPr marL="3931051" algn="l" defTabSz="1123158" rtl="0" eaLnBrk="1" latinLnBrk="0" hangingPunct="1">
      <a:defRPr sz="2211" kern="1200">
        <a:solidFill>
          <a:schemeClr val="tx1"/>
        </a:solidFill>
        <a:latin typeface="+mn-lt"/>
        <a:ea typeface="+mn-ea"/>
        <a:cs typeface="+mn-cs"/>
      </a:defRPr>
    </a:lvl8pPr>
    <a:lvl9pPr marL="4492630" algn="l" defTabSz="1123158" rtl="0" eaLnBrk="1" latinLnBrk="0" hangingPunct="1">
      <a:defRPr sz="221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268" userDrawn="1">
          <p15:clr>
            <a:srgbClr val="A4A3A4"/>
          </p15:clr>
        </p15:guide>
        <p15:guide id="2" pos="5103" userDrawn="1">
          <p15:clr>
            <a:srgbClr val="A4A3A4"/>
          </p15:clr>
        </p15:guide>
        <p15:guide id="3" orient="horz" pos="3664">
          <p15:clr>
            <a:srgbClr val="A4A3A4"/>
          </p15:clr>
        </p15:guide>
        <p15:guide id="4" pos="5147">
          <p15:clr>
            <a:srgbClr val="A4A3A4"/>
          </p15:clr>
        </p15:guide>
        <p15:guide id="5" orient="horz" pos="3663">
          <p15:clr>
            <a:srgbClr val="A4A3A4"/>
          </p15:clr>
        </p15:guide>
        <p15:guide id="6" pos="514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  <a:srgbClr val="210BA5"/>
    <a:srgbClr val="333399"/>
    <a:srgbClr val="C107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0" d="100"/>
          <a:sy n="40" d="100"/>
        </p:scale>
        <p:origin x="-1362" y="-126"/>
      </p:cViewPr>
      <p:guideLst>
        <p:guide orient="horz" pos="2268"/>
        <p:guide orient="horz" pos="3664"/>
        <p:guide orient="horz" pos="3663"/>
        <p:guide pos="5103"/>
        <p:guide pos="5147"/>
        <p:guide pos="514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34" Type="http://schemas.openxmlformats.org/officeDocument/2006/relationships/customXml" Target="../customXml/item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customXml" Target="../customXml/item3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presProps" Target="presProps.xml"/><Relationship Id="rId35" Type="http://schemas.openxmlformats.org/officeDocument/2006/relationships/customXml" Target="../customXml/item2.xml"/><Relationship Id="rId8" Type="http://schemas.openxmlformats.org/officeDocument/2006/relationships/slideMaster" Target="slideMasters/slideMaster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1BE9E5-F090-4092-B7F5-8F601C84C13E}" type="datetimeFigureOut">
              <a:rPr lang="en-US" smtClean="0"/>
              <a:pPr/>
              <a:t>2/4/2021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20763" y="685800"/>
            <a:ext cx="48164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515AA3-90F2-4D5F-A5A0-1D559ED6A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916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123158" rtl="0" eaLnBrk="1" latinLnBrk="0" hangingPunct="1">
      <a:defRPr sz="1474" kern="1200">
        <a:solidFill>
          <a:schemeClr val="tx1"/>
        </a:solidFill>
        <a:latin typeface="+mn-lt"/>
        <a:ea typeface="+mn-ea"/>
        <a:cs typeface="+mn-cs"/>
      </a:defRPr>
    </a:lvl1pPr>
    <a:lvl2pPr marL="561579" algn="l" defTabSz="1123158" rtl="0" eaLnBrk="1" latinLnBrk="0" hangingPunct="1">
      <a:defRPr sz="1474" kern="1200">
        <a:solidFill>
          <a:schemeClr val="tx1"/>
        </a:solidFill>
        <a:latin typeface="+mn-lt"/>
        <a:ea typeface="+mn-ea"/>
        <a:cs typeface="+mn-cs"/>
      </a:defRPr>
    </a:lvl2pPr>
    <a:lvl3pPr marL="1123158" algn="l" defTabSz="1123158" rtl="0" eaLnBrk="1" latinLnBrk="0" hangingPunct="1">
      <a:defRPr sz="1474" kern="1200">
        <a:solidFill>
          <a:schemeClr val="tx1"/>
        </a:solidFill>
        <a:latin typeface="+mn-lt"/>
        <a:ea typeface="+mn-ea"/>
        <a:cs typeface="+mn-cs"/>
      </a:defRPr>
    </a:lvl3pPr>
    <a:lvl4pPr marL="1684736" algn="l" defTabSz="1123158" rtl="0" eaLnBrk="1" latinLnBrk="0" hangingPunct="1">
      <a:defRPr sz="1474" kern="1200">
        <a:solidFill>
          <a:schemeClr val="tx1"/>
        </a:solidFill>
        <a:latin typeface="+mn-lt"/>
        <a:ea typeface="+mn-ea"/>
        <a:cs typeface="+mn-cs"/>
      </a:defRPr>
    </a:lvl4pPr>
    <a:lvl5pPr marL="2246315" algn="l" defTabSz="1123158" rtl="0" eaLnBrk="1" latinLnBrk="0" hangingPunct="1">
      <a:defRPr sz="1474" kern="1200">
        <a:solidFill>
          <a:schemeClr val="tx1"/>
        </a:solidFill>
        <a:latin typeface="+mn-lt"/>
        <a:ea typeface="+mn-ea"/>
        <a:cs typeface="+mn-cs"/>
      </a:defRPr>
    </a:lvl5pPr>
    <a:lvl6pPr marL="2807894" algn="l" defTabSz="1123158" rtl="0" eaLnBrk="1" latinLnBrk="0" hangingPunct="1">
      <a:defRPr sz="1474" kern="1200">
        <a:solidFill>
          <a:schemeClr val="tx1"/>
        </a:solidFill>
        <a:latin typeface="+mn-lt"/>
        <a:ea typeface="+mn-ea"/>
        <a:cs typeface="+mn-cs"/>
      </a:defRPr>
    </a:lvl6pPr>
    <a:lvl7pPr marL="3369473" algn="l" defTabSz="1123158" rtl="0" eaLnBrk="1" latinLnBrk="0" hangingPunct="1">
      <a:defRPr sz="1474" kern="1200">
        <a:solidFill>
          <a:schemeClr val="tx1"/>
        </a:solidFill>
        <a:latin typeface="+mn-lt"/>
        <a:ea typeface="+mn-ea"/>
        <a:cs typeface="+mn-cs"/>
      </a:defRPr>
    </a:lvl7pPr>
    <a:lvl8pPr marL="3931051" algn="l" defTabSz="1123158" rtl="0" eaLnBrk="1" latinLnBrk="0" hangingPunct="1">
      <a:defRPr sz="1474" kern="1200">
        <a:solidFill>
          <a:schemeClr val="tx1"/>
        </a:solidFill>
        <a:latin typeface="+mn-lt"/>
        <a:ea typeface="+mn-ea"/>
        <a:cs typeface="+mn-cs"/>
      </a:defRPr>
    </a:lvl8pPr>
    <a:lvl9pPr marL="4492630" algn="l" defTabSz="1123158" rtl="0" eaLnBrk="1" latinLnBrk="0" hangingPunct="1">
      <a:defRPr sz="147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25515" y="3613343"/>
            <a:ext cx="13889117" cy="2493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51023" y="6591253"/>
            <a:ext cx="11438096" cy="297252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2CC0B608-53AA-4869-B588-9C7CBFD58A07}" type="datetimeFigureOut">
              <a:rPr lang="en-US" smtClean="0"/>
              <a:pPr/>
              <a:t>2/4/2021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82884" y="10985421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982767" y="10986499"/>
            <a:ext cx="1906350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6C89F7F-146A-472C-BE78-93E03036DA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448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008" y="5"/>
            <a:ext cx="14706126" cy="1938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2CC0B608-53AA-4869-B588-9C7CBFD58A07}" type="datetimeFigureOut">
              <a:rPr lang="en-US" smtClean="0"/>
              <a:pPr/>
              <a:t>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82884" y="11012347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10445" y="11012347"/>
            <a:ext cx="2314853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6C89F7F-146A-472C-BE78-93E03036DA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84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846605" y="465812"/>
            <a:ext cx="3676533" cy="99245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7006" y="465812"/>
            <a:ext cx="10757258" cy="99245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2CC0B608-53AA-4869-B588-9C7CBFD58A07}" type="datetimeFigureOut">
              <a:rPr lang="en-US" smtClean="0"/>
              <a:pPr/>
              <a:t>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82884" y="11012347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10445" y="11012347"/>
            <a:ext cx="2314853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6C89F7F-146A-472C-BE78-93E03036DA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206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42522" y="1903608"/>
            <a:ext cx="12255104" cy="404952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42522" y="6109294"/>
            <a:ext cx="12255104" cy="280828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61BD4B-ECDC-45B6-929B-1BEE30D3D3B8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2/4/2021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NBA – IT Dept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40228" y="10963874"/>
            <a:ext cx="1812736" cy="45503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331EF63-6A27-2D4E-BE03-5A5D142093E5}" type="slidenum">
              <a:rPr lang="en-US" altLang="en-GB">
                <a:solidFill>
                  <a:prstClr val="white"/>
                </a:solidFill>
              </a:rPr>
              <a:pPr/>
              <a:t>‹#›</a:t>
            </a:fld>
            <a:endParaRPr lang="en-US" altLang="en-GB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6388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239F0C-50A7-4857-974E-72BBCEFA3C3E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2/4/2021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NBA – IT Dept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40228" y="10963874"/>
            <a:ext cx="1812736" cy="45503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49A7787-3914-A547-82D9-F11CCD8592A2}" type="slidenum">
              <a:rPr lang="en-US" altLang="en-GB">
                <a:solidFill>
                  <a:prstClr val="white"/>
                </a:solidFill>
              </a:rPr>
              <a:pPr/>
              <a:t>‹#›</a:t>
            </a:fld>
            <a:endParaRPr lang="en-US" altLang="en-GB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7" y="7"/>
            <a:ext cx="7127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 dirty="0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0436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4883" y="2899836"/>
            <a:ext cx="14093371" cy="483842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883" y="7784041"/>
            <a:ext cx="14093371" cy="254441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8DCDCD-92A3-4BE2-A82F-82E043A98AC0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2/4/2021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NBA – IT Dept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40228" y="10963874"/>
            <a:ext cx="1812736" cy="45503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516E999-A593-D441-B639-6B5AE3BF1464}" type="slidenum">
              <a:rPr lang="en-US" altLang="en-GB">
                <a:solidFill>
                  <a:prstClr val="white"/>
                </a:solidFill>
              </a:rPr>
              <a:pPr/>
              <a:t>‹#›</a:t>
            </a:fld>
            <a:endParaRPr lang="en-US" altLang="en-GB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125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3393" y="3096384"/>
            <a:ext cx="6944559" cy="7380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2203" y="3096384"/>
            <a:ext cx="6944559" cy="7380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CFCF41-E3CA-4739-85D5-AE1FC3C98E92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2/4/2021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NBA – IT Dept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40228" y="10963874"/>
            <a:ext cx="1812736" cy="45503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D66F234-52A5-264D-9BD7-8B3435B4831A}" type="slidenum">
              <a:rPr lang="en-US" altLang="en-GB">
                <a:solidFill>
                  <a:prstClr val="white"/>
                </a:solidFill>
              </a:rPr>
              <a:pPr/>
              <a:t>‹#›</a:t>
            </a:fld>
            <a:endParaRPr lang="en-US" altLang="en-GB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2795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5521" y="619290"/>
            <a:ext cx="14093371" cy="22482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5528" y="2851365"/>
            <a:ext cx="6912645" cy="139740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5528" y="4248776"/>
            <a:ext cx="6912645" cy="62493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72202" y="2851365"/>
            <a:ext cx="6946688" cy="139740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72202" y="4248776"/>
            <a:ext cx="6946688" cy="62493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F26C50-36C0-476E-8A28-FD0E463F8000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2/4/2021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NBA – IT Dept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40228" y="10963874"/>
            <a:ext cx="1812736" cy="45503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5F9EB5-85C0-B049-9485-B1B67C60DA75}" type="slidenum">
              <a:rPr lang="en-US" altLang="en-GB">
                <a:solidFill>
                  <a:prstClr val="white"/>
                </a:solidFill>
              </a:rPr>
              <a:pPr/>
              <a:t>‹#›</a:t>
            </a:fld>
            <a:endParaRPr lang="en-US" altLang="en-GB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9782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F8D8D6-A05A-4ACA-9DCE-23123A3012B0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2/4/2021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NBA – IT Dept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40228" y="10963874"/>
            <a:ext cx="1812736" cy="45503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115B678-3ED3-684B-A568-303674B64902}" type="slidenum">
              <a:rPr lang="en-US" altLang="en-GB">
                <a:solidFill>
                  <a:prstClr val="white"/>
                </a:solidFill>
              </a:rPr>
              <a:pPr/>
              <a:t>‹#›</a:t>
            </a:fld>
            <a:endParaRPr lang="en-US" altLang="en-GB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4108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6934CF-D6A3-4C6C-8E05-A89B447DAC5A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2/4/2021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NBA – IT Dept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40228" y="10963874"/>
            <a:ext cx="1812736" cy="45503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AA04068-2B90-694E-968C-50C4D77AA0A6}" type="slidenum">
              <a:rPr lang="en-US" altLang="en-GB">
                <a:solidFill>
                  <a:prstClr val="white"/>
                </a:solidFill>
              </a:rPr>
              <a:pPr/>
              <a:t>‹#›</a:t>
            </a:fld>
            <a:endParaRPr lang="en-US" altLang="en-GB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842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5523" y="775441"/>
            <a:ext cx="5270118" cy="27140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6695" y="1674749"/>
            <a:ext cx="8272197" cy="82659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5523" y="3489493"/>
            <a:ext cx="5270118" cy="64647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617B63-3EB6-4DA1-85D4-E1F52338748A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2/4/2021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NBA – IT Dept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40228" y="10963874"/>
            <a:ext cx="1812736" cy="45503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2092CD2-9624-0C46-AC3B-2FBBBA5FEB7E}" type="slidenum">
              <a:rPr lang="en-US" altLang="en-GB">
                <a:solidFill>
                  <a:prstClr val="white"/>
                </a:solidFill>
              </a:rPr>
              <a:pPr/>
              <a:t>‹#›</a:t>
            </a:fld>
            <a:endParaRPr lang="en-US" altLang="en-GB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575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008" y="5"/>
            <a:ext cx="14706126" cy="1938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2CC0B608-53AA-4869-B588-9C7CBFD58A07}" type="datetimeFigureOut">
              <a:rPr lang="en-US" smtClean="0"/>
              <a:pPr/>
              <a:t>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82884" y="10985421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982767" y="10986499"/>
            <a:ext cx="1906350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6C89F7F-146A-472C-BE78-93E03036DA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9370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5523" y="775441"/>
            <a:ext cx="5270118" cy="27140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946695" y="1674749"/>
            <a:ext cx="8272197" cy="8265983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5523" y="3489493"/>
            <a:ext cx="5270118" cy="64647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93A920-0896-40A5-92B0-A53ECC65F8C0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2/4/2021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NBA – IT Dept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40228" y="10963874"/>
            <a:ext cx="1812736" cy="45503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3731B4A-FA47-9847-89BC-A5D45582E815}" type="slidenum">
              <a:rPr lang="en-US" altLang="en-GB">
                <a:solidFill>
                  <a:prstClr val="white"/>
                </a:solidFill>
              </a:rPr>
              <a:pPr/>
              <a:t>‹#›</a:t>
            </a:fld>
            <a:endParaRPr lang="en-US" altLang="en-GB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9222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73905C-6978-4B0A-ABB4-EEFE30C1D41D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2/4/2021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NBA – IT Dept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40228" y="10963874"/>
            <a:ext cx="1812736" cy="45503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EEFD280-3088-9248-B05B-F086D896D25C}" type="slidenum">
              <a:rPr lang="en-US" altLang="en-GB">
                <a:solidFill>
                  <a:prstClr val="white"/>
                </a:solidFill>
              </a:rPr>
              <a:pPr/>
              <a:t>‹#›</a:t>
            </a:fld>
            <a:endParaRPr lang="en-US" altLang="en-GB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9811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93414" y="619282"/>
            <a:ext cx="3523342" cy="985725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23393" y="619282"/>
            <a:ext cx="10365775" cy="985725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5B319E-C1BD-4833-A8D5-74DF2CB2E2D8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2/4/2021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NBA – IT Dept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40228" y="10963874"/>
            <a:ext cx="1812736" cy="45503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7527764-DC98-7142-8B3C-3AD823AC8E15}" type="slidenum">
              <a:rPr lang="en-US" altLang="en-GB">
                <a:solidFill>
                  <a:prstClr val="white"/>
                </a:solidFill>
              </a:rPr>
              <a:pPr/>
              <a:t>‹#›</a:t>
            </a:fld>
            <a:endParaRPr lang="en-US" altLang="en-GB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9594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008" y="1421642"/>
            <a:ext cx="14706126" cy="9827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817008" y="2714045"/>
            <a:ext cx="14706126" cy="7676328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table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7018" y="11082347"/>
            <a:ext cx="2174852" cy="549271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CECDCE-2233-4785-B94B-B7FF25DD9880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2/4/2021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2391277" y="11114657"/>
            <a:ext cx="3812699" cy="64620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D2EC673-3D2E-F243-8B38-E947A33B187D}" type="slidenum">
              <a:rPr lang="en-US" altLang="en-GB">
                <a:solidFill>
                  <a:prstClr val="white"/>
                </a:solidFill>
              </a:rPr>
              <a:pPr/>
              <a:t>‹#›</a:t>
            </a:fld>
            <a:r>
              <a:rPr lang="en-US" altLang="en-GB">
                <a:solidFill>
                  <a:prstClr val="white"/>
                </a:solidFill>
              </a:rPr>
              <a:t>/112 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5412673" y="11157740"/>
            <a:ext cx="5514796" cy="43618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NBA – IT Dept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540228" y="11157735"/>
            <a:ext cx="1812736" cy="45503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Verdana" charset="0"/>
                <a:ea typeface="Arial" charset="0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87527764-DC98-7142-8B3C-3AD823AC8E15}" type="slidenum">
              <a:rPr lang="en-US" altLang="en-GB" sz="1200" smtClean="0">
                <a:solidFill>
                  <a:prstClr val="white"/>
                </a:solidFill>
              </a:rPr>
              <a:pPr/>
              <a:t>‹#›</a:t>
            </a:fld>
            <a:endParaRPr lang="en-US" altLang="en-GB" sz="12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8646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25515" y="3613343"/>
            <a:ext cx="13889117" cy="2493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51023" y="6591253"/>
            <a:ext cx="11438096" cy="297252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80CCD06E-14C2-4DB6-9561-5BB6E27CFB0C}" type="datetime1">
              <a:rPr lang="en-US" smtClean="0">
                <a:solidFill>
                  <a:prstClr val="white"/>
                </a:solidFill>
              </a:rPr>
              <a:pPr/>
              <a:t>2/4/2021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82884" y="10985421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NBA – IT Dept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982767" y="10986499"/>
            <a:ext cx="1906350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36D7C032-7329-4F5B-B062-DF3948A288F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9673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008" y="5"/>
            <a:ext cx="14706126" cy="1938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EA3D0E39-D1D7-45EF-A070-A5DDCA395FFD}" type="datetime1">
              <a:rPr lang="en-US" smtClean="0">
                <a:solidFill>
                  <a:prstClr val="white"/>
                </a:solidFill>
              </a:rPr>
              <a:pPr/>
              <a:t>2/4/2021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82884" y="10985421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NBA – IT Dept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982767" y="10986499"/>
            <a:ext cx="1906350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36D7C032-7329-4F5B-B062-DF3948A288F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2469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0764" y="7474391"/>
            <a:ext cx="13889117" cy="2310168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0764" y="4929977"/>
            <a:ext cx="13889117" cy="254441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88C1DE52-A734-4B09-916A-34DA758DE800}" type="datetime1">
              <a:rPr lang="en-US" smtClean="0">
                <a:solidFill>
                  <a:prstClr val="white"/>
                </a:solidFill>
              </a:rPr>
              <a:pPr/>
              <a:t>2/4/2021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82884" y="11012347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NBA – IT Dept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10445" y="11012347"/>
            <a:ext cx="2314853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36D7C032-7329-4F5B-B062-DF3948A288F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1794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008" y="5"/>
            <a:ext cx="14706126" cy="1938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7010" y="2714045"/>
            <a:ext cx="7216892" cy="7676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06238" y="2714045"/>
            <a:ext cx="7216892" cy="7676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4957BA90-F9A7-45D4-AFF7-A8F7121A503C}" type="datetime1">
              <a:rPr lang="en-US" smtClean="0">
                <a:solidFill>
                  <a:prstClr val="white"/>
                </a:solidFill>
              </a:rPr>
              <a:pPr/>
              <a:t>2/4/2021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582884" y="11012347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NBA – IT Dept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710438" y="11012347"/>
            <a:ext cx="2178685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36D7C032-7329-4F5B-B062-DF3948A288F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337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008" y="5"/>
            <a:ext cx="14706126" cy="193860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7012" y="2603655"/>
            <a:ext cx="7219729" cy="108507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7012" y="3688730"/>
            <a:ext cx="7219729" cy="670164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00569" y="2603655"/>
            <a:ext cx="7222568" cy="108507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300569" y="3688730"/>
            <a:ext cx="7222568" cy="670164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EECD70F8-DBF6-448D-9F1C-64FFAAFD1B90}" type="datetime1">
              <a:rPr lang="en-US" smtClean="0">
                <a:solidFill>
                  <a:prstClr val="white"/>
                </a:solidFill>
              </a:rPr>
              <a:pPr/>
              <a:t>2/4/2021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582884" y="11012347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NBA – IT Dept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710438" y="11012347"/>
            <a:ext cx="2178685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36D7C032-7329-4F5B-B062-DF3948A288F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7281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008" y="5"/>
            <a:ext cx="14706126" cy="1938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8327EB18-B919-4AF6-9BA7-52D0C0B3535A}" type="datetime1">
              <a:rPr lang="en-US" smtClean="0">
                <a:solidFill>
                  <a:prstClr val="white"/>
                </a:solidFill>
              </a:rPr>
              <a:pPr/>
              <a:t>2/4/2021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582884" y="11012347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NBA – IT Dept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710438" y="11012347"/>
            <a:ext cx="2178685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36D7C032-7329-4F5B-B062-DF3948A288F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988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0764" y="7474391"/>
            <a:ext cx="13889117" cy="2310168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0764" y="4929977"/>
            <a:ext cx="13889117" cy="254441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2CC0B608-53AA-4869-B588-9C7CBFD58A07}" type="datetimeFigureOut">
              <a:rPr lang="en-US" smtClean="0"/>
              <a:pPr/>
              <a:t>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82884" y="11012347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10445" y="11012347"/>
            <a:ext cx="2314853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6C89F7F-146A-472C-BE78-93E03036DA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3169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F0B6945F-8499-4CB5-A785-67E21FF169F8}" type="datetime1">
              <a:rPr lang="en-US" smtClean="0">
                <a:solidFill>
                  <a:prstClr val="white"/>
                </a:solidFill>
              </a:rPr>
              <a:pPr/>
              <a:t>2/4/2021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582884" y="11012347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NBA – IT Dept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10445" y="11012347"/>
            <a:ext cx="2314853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36D7C032-7329-4F5B-B062-DF3948A288F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13930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011" y="463117"/>
            <a:ext cx="5375792" cy="19709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544" y="463117"/>
            <a:ext cx="9134591" cy="992725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7011" y="2434027"/>
            <a:ext cx="5375792" cy="795634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AC360820-AFF7-4EBA-8273-008C6EDFD02E}" type="datetime1">
              <a:rPr lang="en-US" smtClean="0">
                <a:solidFill>
                  <a:prstClr val="white"/>
                </a:solidFill>
              </a:rPr>
              <a:pPr/>
              <a:t>2/4/2021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582884" y="11012347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NBA – IT Dept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710438" y="11012347"/>
            <a:ext cx="2178685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36D7C032-7329-4F5B-B062-DF3948A288F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8144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2787" y="8142132"/>
            <a:ext cx="9804083" cy="9612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02787" y="1039307"/>
            <a:ext cx="9804083" cy="697896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02787" y="9103362"/>
            <a:ext cx="9804083" cy="13650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7EBBF101-07F1-49FA-A3B6-4DCE2D552E40}" type="datetime1">
              <a:rPr lang="en-US" smtClean="0">
                <a:solidFill>
                  <a:prstClr val="white"/>
                </a:solidFill>
              </a:rPr>
              <a:pPr/>
              <a:t>2/4/2021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582884" y="11012347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NBA – IT Dept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710445" y="11012347"/>
            <a:ext cx="2314853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36D7C032-7329-4F5B-B062-DF3948A288F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2504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008" y="5"/>
            <a:ext cx="14706126" cy="1938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49943272-4ED2-4476-B68E-9101D5EC1ED9}" type="datetime1">
              <a:rPr lang="en-US" smtClean="0">
                <a:solidFill>
                  <a:prstClr val="white"/>
                </a:solidFill>
              </a:rPr>
              <a:pPr/>
              <a:t>2/4/2021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82884" y="11012347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NBA – IT Dept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10445" y="11012347"/>
            <a:ext cx="2314853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36D7C032-7329-4F5B-B062-DF3948A288F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5771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846605" y="465812"/>
            <a:ext cx="3676533" cy="99245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7006" y="465812"/>
            <a:ext cx="10757258" cy="99245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90086F1A-7A0E-41A3-8553-447476D5F98D}" type="datetime1">
              <a:rPr lang="en-US" smtClean="0">
                <a:solidFill>
                  <a:prstClr val="white"/>
                </a:solidFill>
              </a:rPr>
              <a:pPr/>
              <a:t>2/4/2021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82884" y="11012347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NBA – IT Dept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10445" y="11012347"/>
            <a:ext cx="2314853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36D7C032-7329-4F5B-B062-DF3948A288F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6150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25515" y="3613343"/>
            <a:ext cx="13889117" cy="2493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51023" y="6591253"/>
            <a:ext cx="11438096" cy="297252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ACE7D920-C7EB-448D-9BAC-038739D71D3E}" type="datetime1">
              <a:rPr lang="en-US" smtClean="0">
                <a:solidFill>
                  <a:prstClr val="white"/>
                </a:solidFill>
              </a:rPr>
              <a:pPr/>
              <a:t>2/4/2021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82884" y="10985421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NBA – IT Dept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982767" y="10986499"/>
            <a:ext cx="1906350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36D7C032-7329-4F5B-B062-DF3948A288F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1081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008" y="5"/>
            <a:ext cx="14706126" cy="1938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9F30120F-3C19-4D6D-98AF-6914F80578F7}" type="datetime1">
              <a:rPr lang="en-US" smtClean="0">
                <a:solidFill>
                  <a:prstClr val="white"/>
                </a:solidFill>
              </a:rPr>
              <a:pPr/>
              <a:t>2/4/2021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82884" y="10985421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NBA – IT Dept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982767" y="10986499"/>
            <a:ext cx="1906350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36D7C032-7329-4F5B-B062-DF3948A288F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0199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0764" y="7474391"/>
            <a:ext cx="13889117" cy="2310168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0764" y="4929977"/>
            <a:ext cx="13889117" cy="254441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918F8668-9513-434D-9E88-D512CD8EBA0D}" type="datetime1">
              <a:rPr lang="en-US" smtClean="0">
                <a:solidFill>
                  <a:prstClr val="white"/>
                </a:solidFill>
              </a:rPr>
              <a:pPr/>
              <a:t>2/4/2021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82884" y="11012347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NBA – IT Dept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10445" y="11012347"/>
            <a:ext cx="2314853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36D7C032-7329-4F5B-B062-DF3948A288F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3391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008" y="5"/>
            <a:ext cx="14706126" cy="1938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7010" y="2714045"/>
            <a:ext cx="7216892" cy="7676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06238" y="2714045"/>
            <a:ext cx="7216892" cy="7676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2560E159-43EB-4ABB-B931-13E913A58984}" type="datetime1">
              <a:rPr lang="en-US" smtClean="0">
                <a:solidFill>
                  <a:prstClr val="white"/>
                </a:solidFill>
              </a:rPr>
              <a:pPr/>
              <a:t>2/4/2021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582884" y="11012347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NBA – IT Dept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710438" y="11012347"/>
            <a:ext cx="2178685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36D7C032-7329-4F5B-B062-DF3948A288F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0774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008" y="5"/>
            <a:ext cx="14706126" cy="193860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7012" y="2603655"/>
            <a:ext cx="7219729" cy="108507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7012" y="3688730"/>
            <a:ext cx="7219729" cy="670164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00569" y="2603655"/>
            <a:ext cx="7222568" cy="108507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300569" y="3688730"/>
            <a:ext cx="7222568" cy="670164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CC6248AB-3547-4998-9E33-009148CF5148}" type="datetime1">
              <a:rPr lang="en-US" smtClean="0">
                <a:solidFill>
                  <a:prstClr val="white"/>
                </a:solidFill>
              </a:rPr>
              <a:pPr/>
              <a:t>2/4/2021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582884" y="11012347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NBA – IT Dept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710438" y="11012347"/>
            <a:ext cx="2178685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36D7C032-7329-4F5B-B062-DF3948A288F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940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008" y="5"/>
            <a:ext cx="14706126" cy="1938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7010" y="2714045"/>
            <a:ext cx="7216892" cy="7676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06238" y="2714045"/>
            <a:ext cx="7216892" cy="7676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2CC0B608-53AA-4869-B588-9C7CBFD58A07}" type="datetimeFigureOut">
              <a:rPr lang="en-US" smtClean="0"/>
              <a:pPr/>
              <a:t>2/4/2021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582884" y="11012347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710438" y="11012347"/>
            <a:ext cx="2178685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6C89F7F-146A-472C-BE78-93E03036DA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8453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008" y="5"/>
            <a:ext cx="14706126" cy="1938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2A219984-1C64-4D47-AF1C-0AC52D12FA52}" type="datetime1">
              <a:rPr lang="en-US" smtClean="0">
                <a:solidFill>
                  <a:prstClr val="white"/>
                </a:solidFill>
              </a:rPr>
              <a:pPr/>
              <a:t>2/4/2021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582884" y="11012347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NBA – IT Dept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710438" y="11012347"/>
            <a:ext cx="2178685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36D7C032-7329-4F5B-B062-DF3948A288F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1369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06B9F13E-B2D6-4B77-9F0D-08D5ABFE22D2}" type="datetime1">
              <a:rPr lang="en-US" smtClean="0">
                <a:solidFill>
                  <a:prstClr val="white"/>
                </a:solidFill>
              </a:rPr>
              <a:pPr/>
              <a:t>2/4/2021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582884" y="11012347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NBA – IT Dept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10445" y="11012347"/>
            <a:ext cx="2314853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36D7C032-7329-4F5B-B062-DF3948A288F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21869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011" y="463117"/>
            <a:ext cx="5375792" cy="19709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544" y="463117"/>
            <a:ext cx="9134591" cy="992725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7011" y="2434027"/>
            <a:ext cx="5375792" cy="795634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9CBB4A83-CE8A-4001-810A-688933AB0288}" type="datetime1">
              <a:rPr lang="en-US" smtClean="0">
                <a:solidFill>
                  <a:prstClr val="white"/>
                </a:solidFill>
              </a:rPr>
              <a:pPr/>
              <a:t>2/4/2021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582884" y="11012347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NBA – IT Dept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710438" y="11012347"/>
            <a:ext cx="2178685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36D7C032-7329-4F5B-B062-DF3948A288F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1216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2787" y="8142132"/>
            <a:ext cx="9804083" cy="9612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02787" y="1039307"/>
            <a:ext cx="9804083" cy="697896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02787" y="9103362"/>
            <a:ext cx="9804083" cy="13650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F2BF2C72-B7D0-44E8-9CA2-CDB18BD9C572}" type="datetime1">
              <a:rPr lang="en-US" smtClean="0">
                <a:solidFill>
                  <a:prstClr val="white"/>
                </a:solidFill>
              </a:rPr>
              <a:pPr/>
              <a:t>2/4/2021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582884" y="11012347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NBA – IT Dept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710445" y="11012347"/>
            <a:ext cx="2314853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36D7C032-7329-4F5B-B062-DF3948A288F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1519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008" y="5"/>
            <a:ext cx="14706126" cy="1938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2314B156-3668-4C6A-A487-81C706CC499D}" type="datetime1">
              <a:rPr lang="en-US" smtClean="0">
                <a:solidFill>
                  <a:prstClr val="white"/>
                </a:solidFill>
              </a:rPr>
              <a:pPr/>
              <a:t>2/4/2021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82884" y="11012347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NBA – IT Dept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10445" y="11012347"/>
            <a:ext cx="2314853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36D7C032-7329-4F5B-B062-DF3948A288F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41741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846605" y="465812"/>
            <a:ext cx="3676533" cy="99245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7006" y="465812"/>
            <a:ext cx="10757258" cy="99245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86839251-F473-4388-91B8-9F0F3AE45F66}" type="datetime1">
              <a:rPr lang="en-US" smtClean="0">
                <a:solidFill>
                  <a:prstClr val="white"/>
                </a:solidFill>
              </a:rPr>
              <a:pPr/>
              <a:t>2/4/2021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82884" y="11012347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NBA – IT Dept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10445" y="11012347"/>
            <a:ext cx="2314853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36D7C032-7329-4F5B-B062-DF3948A288F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8162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25515" y="3613343"/>
            <a:ext cx="13889117" cy="2493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51023" y="6591253"/>
            <a:ext cx="11438096" cy="297252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3941D241-AECE-4DC0-A020-CCEAEE8EA857}" type="datetime1">
              <a:rPr lang="en-US" smtClean="0">
                <a:solidFill>
                  <a:prstClr val="white"/>
                </a:solidFill>
              </a:rPr>
              <a:pPr/>
              <a:t>2/4/2021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82884" y="10985421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NBA – IT Dept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982767" y="10986499"/>
            <a:ext cx="1906350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36D7C032-7329-4F5B-B062-DF3948A288F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91743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008" y="5"/>
            <a:ext cx="14706126" cy="1938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88A5AB0D-CE5D-43FE-B3E1-E64D09F7EC70}" type="datetime1">
              <a:rPr lang="en-US" smtClean="0">
                <a:solidFill>
                  <a:prstClr val="white"/>
                </a:solidFill>
              </a:rPr>
              <a:pPr/>
              <a:t>2/4/2021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82884" y="10985421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NBA – IT Dept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982767" y="10986499"/>
            <a:ext cx="1906350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36D7C032-7329-4F5B-B062-DF3948A288F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3081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0764" y="7474391"/>
            <a:ext cx="13889117" cy="2310168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0764" y="4929977"/>
            <a:ext cx="13889117" cy="254441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FE604B03-2E82-4C1B-AA05-9E70859A2F5B}" type="datetime1">
              <a:rPr lang="en-US" smtClean="0">
                <a:solidFill>
                  <a:prstClr val="white"/>
                </a:solidFill>
              </a:rPr>
              <a:pPr/>
              <a:t>2/4/2021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82884" y="11012347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NBA – IT Dept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10445" y="11012347"/>
            <a:ext cx="2314853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36D7C032-7329-4F5B-B062-DF3948A288F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9816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008" y="5"/>
            <a:ext cx="14706126" cy="1938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7010" y="2714045"/>
            <a:ext cx="7216892" cy="7676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06238" y="2714045"/>
            <a:ext cx="7216892" cy="7676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2A58FC1B-02DD-4A69-BB74-4BD46543B65B}" type="datetime1">
              <a:rPr lang="en-US" smtClean="0">
                <a:solidFill>
                  <a:prstClr val="white"/>
                </a:solidFill>
              </a:rPr>
              <a:pPr/>
              <a:t>2/4/2021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582884" y="11012347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NBA – IT Dept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710438" y="11012347"/>
            <a:ext cx="2178685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36D7C032-7329-4F5B-B062-DF3948A288F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309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008" y="5"/>
            <a:ext cx="14706126" cy="193860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7012" y="2603655"/>
            <a:ext cx="7219729" cy="108507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7012" y="3688730"/>
            <a:ext cx="7219729" cy="670164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00569" y="2603655"/>
            <a:ext cx="7222568" cy="108507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300569" y="3688730"/>
            <a:ext cx="7222568" cy="670164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2CC0B608-53AA-4869-B588-9C7CBFD58A07}" type="datetimeFigureOut">
              <a:rPr lang="en-US" smtClean="0"/>
              <a:pPr/>
              <a:t>2/4/2021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582884" y="11012347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710438" y="11012347"/>
            <a:ext cx="2178685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6C89F7F-146A-472C-BE78-93E03036DA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51708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008" y="5"/>
            <a:ext cx="14706126" cy="193860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7012" y="2603655"/>
            <a:ext cx="7219729" cy="108507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7012" y="3688730"/>
            <a:ext cx="7219729" cy="670164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00569" y="2603655"/>
            <a:ext cx="7222568" cy="108507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300569" y="3688730"/>
            <a:ext cx="7222568" cy="670164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3E045DBF-54FB-4042-BB25-C19A42F52D9A}" type="datetime1">
              <a:rPr lang="en-US" smtClean="0">
                <a:solidFill>
                  <a:prstClr val="white"/>
                </a:solidFill>
              </a:rPr>
              <a:pPr/>
              <a:t>2/4/2021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582884" y="11012347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NBA – IT Dept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710438" y="11012347"/>
            <a:ext cx="2178685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36D7C032-7329-4F5B-B062-DF3948A288F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91852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008" y="5"/>
            <a:ext cx="14706126" cy="1938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01269475-C087-4EBE-B868-E604DD7C0B2C}" type="datetime1">
              <a:rPr lang="en-US" smtClean="0">
                <a:solidFill>
                  <a:prstClr val="white"/>
                </a:solidFill>
              </a:rPr>
              <a:pPr/>
              <a:t>2/4/2021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582884" y="11012347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NBA – IT Dept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710438" y="11012347"/>
            <a:ext cx="2178685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36D7C032-7329-4F5B-B062-DF3948A288F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79405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F1AC5236-5BB7-4ECE-B0B9-122C4B3C0727}" type="datetime1">
              <a:rPr lang="en-US" smtClean="0">
                <a:solidFill>
                  <a:prstClr val="white"/>
                </a:solidFill>
              </a:rPr>
              <a:pPr/>
              <a:t>2/4/2021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582884" y="11012347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NBA – IT Dept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10445" y="11012347"/>
            <a:ext cx="2314853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36D7C032-7329-4F5B-B062-DF3948A288F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08095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011" y="463117"/>
            <a:ext cx="5375792" cy="19709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544" y="463117"/>
            <a:ext cx="9134591" cy="992725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7011" y="2434027"/>
            <a:ext cx="5375792" cy="795634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C79AFE8D-34A9-4C62-8B7C-A0657C578007}" type="datetime1">
              <a:rPr lang="en-US" smtClean="0">
                <a:solidFill>
                  <a:prstClr val="white"/>
                </a:solidFill>
              </a:rPr>
              <a:pPr/>
              <a:t>2/4/2021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582884" y="11012347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NBA – IT Dept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710438" y="11012347"/>
            <a:ext cx="2178685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36D7C032-7329-4F5B-B062-DF3948A288F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16208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2787" y="8142132"/>
            <a:ext cx="9804083" cy="9612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02787" y="1039307"/>
            <a:ext cx="9804083" cy="697896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02787" y="9103362"/>
            <a:ext cx="9804083" cy="13650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CD248508-B105-4499-96EA-3B82FD394030}" type="datetime1">
              <a:rPr lang="en-US" smtClean="0">
                <a:solidFill>
                  <a:prstClr val="white"/>
                </a:solidFill>
              </a:rPr>
              <a:pPr/>
              <a:t>2/4/2021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582884" y="11012347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NBA – IT Dept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710445" y="11012347"/>
            <a:ext cx="2314853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36D7C032-7329-4F5B-B062-DF3948A288F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9898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008" y="5"/>
            <a:ext cx="14706126" cy="1938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92E24F0F-2C94-4437-B07A-19453E5988DB}" type="datetime1">
              <a:rPr lang="en-US" smtClean="0">
                <a:solidFill>
                  <a:prstClr val="white"/>
                </a:solidFill>
              </a:rPr>
              <a:pPr/>
              <a:t>2/4/2021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82884" y="11012347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NBA – IT Dept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10445" y="11012347"/>
            <a:ext cx="2314853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36D7C032-7329-4F5B-B062-DF3948A288F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09317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846605" y="465812"/>
            <a:ext cx="3676533" cy="99245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7006" y="465812"/>
            <a:ext cx="10757258" cy="99245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86D2A782-5F44-4E58-9787-A46C46822E2C}" type="datetime1">
              <a:rPr lang="en-US" smtClean="0">
                <a:solidFill>
                  <a:prstClr val="white"/>
                </a:solidFill>
              </a:rPr>
              <a:pPr/>
              <a:t>2/4/2021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82884" y="11012347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NBA – IT Dept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10445" y="11012347"/>
            <a:ext cx="2314853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36D7C032-7329-4F5B-B062-DF3948A288F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00693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42522" y="1903608"/>
            <a:ext cx="12255104" cy="404952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42522" y="6109294"/>
            <a:ext cx="12255104" cy="280828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BAE689-9CE7-410A-99D5-DC9194E74AE1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2/4/2021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NBA – IT Dept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31EF63-6A27-2D4E-BE03-5A5D142093E5}" type="slidenum">
              <a:rPr lang="en-US" altLang="en-GB">
                <a:solidFill>
                  <a:prstClr val="white"/>
                </a:solidFill>
              </a:rPr>
              <a:pPr/>
              <a:t>‹#›</a:t>
            </a:fld>
            <a:endParaRPr lang="en-US" altLang="en-GB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14830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E078B8-0AEF-45E2-9D7D-B166D071D722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2/4/2021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NBA – IT Dept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9A7787-3914-A547-82D9-F11CCD8592A2}" type="slidenum">
              <a:rPr lang="en-US" altLang="en-GB">
                <a:solidFill>
                  <a:prstClr val="white"/>
                </a:solidFill>
              </a:rPr>
              <a:pPr/>
              <a:t>‹#›</a:t>
            </a:fld>
            <a:endParaRPr lang="en-US" altLang="en-GB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7" y="7"/>
            <a:ext cx="7127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 dirty="0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92141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4883" y="2899836"/>
            <a:ext cx="14093371" cy="483842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883" y="7784041"/>
            <a:ext cx="14093371" cy="254441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E0074D-D361-49FC-B35E-B1923E99A436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2/4/2021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NBA – IT Dept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16E999-A593-D441-B639-6B5AE3BF1464}" type="slidenum">
              <a:rPr lang="en-US" altLang="en-GB">
                <a:solidFill>
                  <a:prstClr val="white"/>
                </a:solidFill>
              </a:rPr>
              <a:pPr/>
              <a:t>‹#›</a:t>
            </a:fld>
            <a:endParaRPr lang="en-US" altLang="en-GB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050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008" y="5"/>
            <a:ext cx="14706126" cy="1938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2CC0B608-53AA-4869-B588-9C7CBFD58A07}" type="datetimeFigureOut">
              <a:rPr lang="en-US" smtClean="0"/>
              <a:pPr/>
              <a:t>2/4/2021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582884" y="11012347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710438" y="11012347"/>
            <a:ext cx="2178685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6C89F7F-146A-472C-BE78-93E03036DA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68524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3393" y="3096384"/>
            <a:ext cx="6944559" cy="7380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2203" y="3096384"/>
            <a:ext cx="6944559" cy="7380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762233-5C2A-4B1A-A743-49595F13A89C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2/4/2021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NBA – IT Dept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66F234-52A5-264D-9BD7-8B3435B4831A}" type="slidenum">
              <a:rPr lang="en-US" altLang="en-GB">
                <a:solidFill>
                  <a:prstClr val="white"/>
                </a:solidFill>
              </a:rPr>
              <a:pPr/>
              <a:t>‹#›</a:t>
            </a:fld>
            <a:endParaRPr lang="en-US" altLang="en-GB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44877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5521" y="619290"/>
            <a:ext cx="14093371" cy="22482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5528" y="2851365"/>
            <a:ext cx="6912645" cy="139740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5528" y="4248776"/>
            <a:ext cx="6912645" cy="62493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72202" y="2851365"/>
            <a:ext cx="6946688" cy="139740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72202" y="4248776"/>
            <a:ext cx="6946688" cy="62493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7DCC1B-F4D0-4218-B6CB-0B5B1AFF546F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2/4/2021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NBA – IT Dept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5F9EB5-85C0-B049-9485-B1B67C60DA75}" type="slidenum">
              <a:rPr lang="en-US" altLang="en-GB">
                <a:solidFill>
                  <a:prstClr val="white"/>
                </a:solidFill>
              </a:rPr>
              <a:pPr/>
              <a:t>‹#›</a:t>
            </a:fld>
            <a:endParaRPr lang="en-US" altLang="en-GB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4603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9A9AF0-52A9-4636-950C-53E02A035473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2/4/2021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NBA – IT Dept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15B678-3ED3-684B-A568-303674B64902}" type="slidenum">
              <a:rPr lang="en-US" altLang="en-GB">
                <a:solidFill>
                  <a:prstClr val="white"/>
                </a:solidFill>
              </a:rPr>
              <a:pPr/>
              <a:t>‹#›</a:t>
            </a:fld>
            <a:endParaRPr lang="en-US" altLang="en-GB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68408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792B06-D32C-4157-8631-A590F5CAB579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2/4/2021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NBA – IT Dept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A04068-2B90-694E-968C-50C4D77AA0A6}" type="slidenum">
              <a:rPr lang="en-US" altLang="en-GB">
                <a:solidFill>
                  <a:prstClr val="white"/>
                </a:solidFill>
              </a:rPr>
              <a:pPr/>
              <a:t>‹#›</a:t>
            </a:fld>
            <a:endParaRPr lang="en-US" altLang="en-GB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66743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5523" y="775441"/>
            <a:ext cx="5270118" cy="27140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6695" y="1674749"/>
            <a:ext cx="8272197" cy="82659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5523" y="3489493"/>
            <a:ext cx="5270118" cy="64647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8B2381-090A-492D-8595-768296D707F0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2/4/2021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NBA – IT Dept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092CD2-9624-0C46-AC3B-2FBBBA5FEB7E}" type="slidenum">
              <a:rPr lang="en-US" altLang="en-GB">
                <a:solidFill>
                  <a:prstClr val="white"/>
                </a:solidFill>
              </a:rPr>
              <a:pPr/>
              <a:t>‹#›</a:t>
            </a:fld>
            <a:endParaRPr lang="en-US" altLang="en-GB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34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5523" y="775441"/>
            <a:ext cx="5270118" cy="27140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946695" y="1674749"/>
            <a:ext cx="8272197" cy="8265983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5523" y="3489493"/>
            <a:ext cx="5270118" cy="64647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4275BD-E6BB-4F88-A9C2-F6CBA44D90F4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2/4/2021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NBA – IT Dept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731B4A-FA47-9847-89BC-A5D45582E815}" type="slidenum">
              <a:rPr lang="en-US" altLang="en-GB">
                <a:solidFill>
                  <a:prstClr val="white"/>
                </a:solidFill>
              </a:rPr>
              <a:pPr/>
              <a:t>‹#›</a:t>
            </a:fld>
            <a:endParaRPr lang="en-US" altLang="en-GB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86363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5313EE-902E-433D-A9D8-3EF64FD2E132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2/4/2021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NBA – IT Dept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EFD280-3088-9248-B05B-F086D896D25C}" type="slidenum">
              <a:rPr lang="en-US" altLang="en-GB">
                <a:solidFill>
                  <a:prstClr val="white"/>
                </a:solidFill>
              </a:rPr>
              <a:pPr/>
              <a:t>‹#›</a:t>
            </a:fld>
            <a:endParaRPr lang="en-US" altLang="en-GB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76804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93414" y="619282"/>
            <a:ext cx="3523342" cy="985725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23393" y="619282"/>
            <a:ext cx="10365775" cy="985725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913808-1CED-45D3-B2D3-4726AD3E3582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2/4/2021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NBA – IT Dept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527764-DC98-7142-8B3C-3AD823AC8E15}" type="slidenum">
              <a:rPr lang="en-US" altLang="en-GB">
                <a:solidFill>
                  <a:prstClr val="white"/>
                </a:solidFill>
              </a:rPr>
              <a:pPr/>
              <a:t>‹#›</a:t>
            </a:fld>
            <a:endParaRPr lang="en-US" altLang="en-GB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84639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008" y="1421642"/>
            <a:ext cx="14706126" cy="9827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817008" y="2714045"/>
            <a:ext cx="14706126" cy="7676328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table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7018" y="11082347"/>
            <a:ext cx="2174852" cy="549271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241B84-3D66-42FC-BE6A-778C4A37A543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2/4/2021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2391277" y="11114657"/>
            <a:ext cx="3812699" cy="646201"/>
          </a:xfrm>
        </p:spPr>
        <p:txBody>
          <a:bodyPr/>
          <a:lstStyle>
            <a:lvl1pPr>
              <a:defRPr/>
            </a:lvl1pPr>
          </a:lstStyle>
          <a:p>
            <a:fld id="{8D2EC673-3D2E-F243-8B38-E947A33B187D}" type="slidenum">
              <a:rPr lang="en-US" altLang="en-GB">
                <a:solidFill>
                  <a:prstClr val="white"/>
                </a:solidFill>
              </a:rPr>
              <a:pPr/>
              <a:t>‹#›</a:t>
            </a:fld>
            <a:r>
              <a:rPr lang="en-US" altLang="en-GB">
                <a:solidFill>
                  <a:prstClr val="white"/>
                </a:solidFill>
              </a:rPr>
              <a:t>/112 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5412673" y="11157740"/>
            <a:ext cx="5514796" cy="43618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NBA – IT Dept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540228" y="11157735"/>
            <a:ext cx="1812736" cy="45503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Verdana" charset="0"/>
                <a:ea typeface="Arial" charset="0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fld id="{87527764-DC98-7142-8B3C-3AD823AC8E15}" type="slidenum">
              <a:rPr lang="en-US" altLang="en-GB" sz="1200" smtClean="0">
                <a:solidFill>
                  <a:prstClr val="white"/>
                </a:solidFill>
              </a:rPr>
              <a:pPr/>
              <a:t>‹#›</a:t>
            </a:fld>
            <a:endParaRPr lang="en-US" altLang="en-GB" sz="12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53123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25515" y="3613343"/>
            <a:ext cx="13889117" cy="2493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51023" y="6591253"/>
            <a:ext cx="11438096" cy="297252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83F1380-85F0-49E0-BF56-0AADBFB58294}" type="datetime1">
              <a:rPr lang="en-US" smtClean="0">
                <a:solidFill>
                  <a:prstClr val="white"/>
                </a:solidFill>
              </a:rPr>
              <a:pPr/>
              <a:t>2/4/2021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82884" y="10985421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NBA – IT Dept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982767" y="10986499"/>
            <a:ext cx="1906350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36D7C032-7329-4F5B-B062-DF3948A288F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28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2CC0B608-53AA-4869-B588-9C7CBFD58A07}" type="datetimeFigureOut">
              <a:rPr lang="en-US" smtClean="0"/>
              <a:pPr/>
              <a:t>2/4/2021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582884" y="11012347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10445" y="11012347"/>
            <a:ext cx="2314853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6C89F7F-146A-472C-BE78-93E03036DA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52019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008" y="5"/>
            <a:ext cx="14706126" cy="1938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68CAA163-E38F-4CDA-A13C-D3293AFFB206}" type="datetime1">
              <a:rPr lang="en-US" smtClean="0">
                <a:solidFill>
                  <a:prstClr val="white"/>
                </a:solidFill>
              </a:rPr>
              <a:pPr/>
              <a:t>2/4/2021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82884" y="10985421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NBA – IT Dept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982767" y="10986499"/>
            <a:ext cx="1906350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36D7C032-7329-4F5B-B062-DF3948A288F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06288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0764" y="7474391"/>
            <a:ext cx="13889117" cy="2310168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0764" y="4929977"/>
            <a:ext cx="13889117" cy="254441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26E7B135-078A-44C5-9F01-35C11C37B471}" type="datetime1">
              <a:rPr lang="en-US" smtClean="0">
                <a:solidFill>
                  <a:prstClr val="white"/>
                </a:solidFill>
              </a:rPr>
              <a:pPr/>
              <a:t>2/4/2021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82884" y="11012347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NBA – IT Dept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10445" y="11012347"/>
            <a:ext cx="2314853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36D7C032-7329-4F5B-B062-DF3948A288F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27642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008" y="5"/>
            <a:ext cx="14706126" cy="1938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7010" y="2714045"/>
            <a:ext cx="7216892" cy="7676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06238" y="2714045"/>
            <a:ext cx="7216892" cy="7676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7F3C2A9-3A74-455A-84E2-A1F9FE692685}" type="datetime1">
              <a:rPr lang="en-US" smtClean="0">
                <a:solidFill>
                  <a:prstClr val="white"/>
                </a:solidFill>
              </a:rPr>
              <a:pPr/>
              <a:t>2/4/2021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582884" y="11012347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NBA – IT Dept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710438" y="11012347"/>
            <a:ext cx="2178685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36D7C032-7329-4F5B-B062-DF3948A288F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9503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008" y="5"/>
            <a:ext cx="14706126" cy="193860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7012" y="2603655"/>
            <a:ext cx="7219729" cy="108507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7012" y="3688730"/>
            <a:ext cx="7219729" cy="670164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00569" y="2603655"/>
            <a:ext cx="7222568" cy="108507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300569" y="3688730"/>
            <a:ext cx="7222568" cy="670164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68CE417D-A7D8-4487-84BA-BEA57482AF1C}" type="datetime1">
              <a:rPr lang="en-US" smtClean="0">
                <a:solidFill>
                  <a:prstClr val="white"/>
                </a:solidFill>
              </a:rPr>
              <a:pPr/>
              <a:t>2/4/2021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582884" y="11012347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NBA – IT Dept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710438" y="11012347"/>
            <a:ext cx="2178685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36D7C032-7329-4F5B-B062-DF3948A288F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29823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008" y="5"/>
            <a:ext cx="14706126" cy="1938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8DA2FA46-82A1-4E53-B78D-A91DC9DF4BAF}" type="datetime1">
              <a:rPr lang="en-US" smtClean="0">
                <a:solidFill>
                  <a:prstClr val="white"/>
                </a:solidFill>
              </a:rPr>
              <a:pPr/>
              <a:t>2/4/2021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582884" y="11012347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NBA – IT Dept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710438" y="11012347"/>
            <a:ext cx="2178685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36D7C032-7329-4F5B-B062-DF3948A288F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530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6F0F087A-8497-40EC-ADD9-7EB310805814}" type="datetime1">
              <a:rPr lang="en-US" smtClean="0">
                <a:solidFill>
                  <a:prstClr val="white"/>
                </a:solidFill>
              </a:rPr>
              <a:pPr/>
              <a:t>2/4/2021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582884" y="11012347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NBA – IT Dept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10445" y="11012347"/>
            <a:ext cx="2314853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36D7C032-7329-4F5B-B062-DF3948A288F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27597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011" y="463117"/>
            <a:ext cx="5375792" cy="19709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544" y="463117"/>
            <a:ext cx="9134591" cy="992725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7011" y="2434027"/>
            <a:ext cx="5375792" cy="795634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E402B415-07FB-47A2-9953-4DBEE89CDD07}" type="datetime1">
              <a:rPr lang="en-US" smtClean="0">
                <a:solidFill>
                  <a:prstClr val="white"/>
                </a:solidFill>
              </a:rPr>
              <a:pPr/>
              <a:t>2/4/2021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582884" y="11012347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NBA – IT Dept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710438" y="11012347"/>
            <a:ext cx="2178685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36D7C032-7329-4F5B-B062-DF3948A288F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28373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2787" y="8142132"/>
            <a:ext cx="9804083" cy="9612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02787" y="1039307"/>
            <a:ext cx="9804083" cy="697896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02787" y="9103362"/>
            <a:ext cx="9804083" cy="13650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74CC7000-CACE-4438-84B0-CFB2EAF766E4}" type="datetime1">
              <a:rPr lang="en-US" smtClean="0">
                <a:solidFill>
                  <a:prstClr val="white"/>
                </a:solidFill>
              </a:rPr>
              <a:pPr/>
              <a:t>2/4/2021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582884" y="11012347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NBA – IT Dept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710445" y="11012347"/>
            <a:ext cx="2314853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36D7C032-7329-4F5B-B062-DF3948A288F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3093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008" y="5"/>
            <a:ext cx="14706126" cy="1938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3C374A1E-EE03-41BD-93C8-F54EC4453A12}" type="datetime1">
              <a:rPr lang="en-US" smtClean="0">
                <a:solidFill>
                  <a:prstClr val="white"/>
                </a:solidFill>
              </a:rPr>
              <a:pPr/>
              <a:t>2/4/2021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82884" y="11012347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NBA – IT Dept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10445" y="11012347"/>
            <a:ext cx="2314853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36D7C032-7329-4F5B-B062-DF3948A288F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88785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846605" y="465812"/>
            <a:ext cx="3676533" cy="99245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7006" y="465812"/>
            <a:ext cx="10757258" cy="99245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501C29B7-631F-4EA2-A2B4-8237A6C0DF97}" type="datetime1">
              <a:rPr lang="en-US" smtClean="0">
                <a:solidFill>
                  <a:prstClr val="white"/>
                </a:solidFill>
              </a:rPr>
              <a:pPr/>
              <a:t>2/4/2021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82884" y="11012347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NBA – IT Dept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10445" y="11012347"/>
            <a:ext cx="2314853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36D7C032-7329-4F5B-B062-DF3948A288F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910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011" y="463117"/>
            <a:ext cx="5375792" cy="19709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544" y="463117"/>
            <a:ext cx="9134591" cy="992725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7011" y="2434027"/>
            <a:ext cx="5375792" cy="795634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2CC0B608-53AA-4869-B588-9C7CBFD58A07}" type="datetimeFigureOut">
              <a:rPr lang="en-US" smtClean="0"/>
              <a:pPr/>
              <a:t>2/4/2021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582884" y="11012347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10445" y="11012347"/>
            <a:ext cx="2314853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6C89F7F-146A-472C-BE78-93E03036DA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31812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25515" y="3613343"/>
            <a:ext cx="13889117" cy="2493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51023" y="6591253"/>
            <a:ext cx="11438096" cy="297252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996D6477-017F-4F2A-AA89-75E56F2841A2}" type="datetime1">
              <a:rPr lang="en-US" smtClean="0">
                <a:solidFill>
                  <a:prstClr val="white"/>
                </a:solidFill>
              </a:rPr>
              <a:pPr/>
              <a:t>2/4/2021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82884" y="10985421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NBA – IT Dept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982767" y="10986499"/>
            <a:ext cx="1906350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36D7C032-7329-4F5B-B062-DF3948A288F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92601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008" y="5"/>
            <a:ext cx="14706126" cy="1938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3C39EA8C-F2F4-4682-A4D9-B5E3D42A6CF7}" type="datetime1">
              <a:rPr lang="en-US" smtClean="0">
                <a:solidFill>
                  <a:prstClr val="white"/>
                </a:solidFill>
              </a:rPr>
              <a:pPr/>
              <a:t>2/4/2021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82884" y="10985421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NBA – IT Dept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982767" y="10986499"/>
            <a:ext cx="1906350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36D7C032-7329-4F5B-B062-DF3948A288F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05602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0764" y="7474391"/>
            <a:ext cx="13889117" cy="2310168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0764" y="4929977"/>
            <a:ext cx="13889117" cy="254441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6C436860-F4BA-4F83-ADC0-76A62338C12B}" type="datetime1">
              <a:rPr lang="en-US" smtClean="0">
                <a:solidFill>
                  <a:prstClr val="white"/>
                </a:solidFill>
              </a:rPr>
              <a:pPr/>
              <a:t>2/4/2021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82884" y="11012347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NBA – IT Dept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10445" y="11012347"/>
            <a:ext cx="2314853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36D7C032-7329-4F5B-B062-DF3948A288F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71675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008" y="5"/>
            <a:ext cx="14706126" cy="1938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7010" y="2714045"/>
            <a:ext cx="7216892" cy="7676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06238" y="2714045"/>
            <a:ext cx="7216892" cy="7676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F6C3E3B7-E7A0-4308-AF75-FE413A66D8BD}" type="datetime1">
              <a:rPr lang="en-US" smtClean="0">
                <a:solidFill>
                  <a:prstClr val="white"/>
                </a:solidFill>
              </a:rPr>
              <a:pPr/>
              <a:t>2/4/2021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582884" y="11012347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NBA – IT Dept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710438" y="11012347"/>
            <a:ext cx="2178685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36D7C032-7329-4F5B-B062-DF3948A288F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17675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008" y="5"/>
            <a:ext cx="14706126" cy="193860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7012" y="2603655"/>
            <a:ext cx="7219729" cy="108507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7012" y="3688730"/>
            <a:ext cx="7219729" cy="670164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300569" y="2603655"/>
            <a:ext cx="7222568" cy="108507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300569" y="3688730"/>
            <a:ext cx="7222568" cy="670164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C42050F1-5CD9-45B1-A976-9AC73C39624B}" type="datetime1">
              <a:rPr lang="en-US" smtClean="0">
                <a:solidFill>
                  <a:prstClr val="white"/>
                </a:solidFill>
              </a:rPr>
              <a:pPr/>
              <a:t>2/4/2021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582884" y="11012347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NBA – IT Dept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710438" y="11012347"/>
            <a:ext cx="2178685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36D7C032-7329-4F5B-B062-DF3948A288F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63502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008" y="5"/>
            <a:ext cx="14706126" cy="1938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52E12408-8695-4A5C-8A2E-5E634228E681}" type="datetime1">
              <a:rPr lang="en-US" smtClean="0">
                <a:solidFill>
                  <a:prstClr val="white"/>
                </a:solidFill>
              </a:rPr>
              <a:pPr/>
              <a:t>2/4/2021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582884" y="11012347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NBA – IT Dept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710438" y="11012347"/>
            <a:ext cx="2178685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36D7C032-7329-4F5B-B062-DF3948A288F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41319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D58026C7-FEC5-4CEC-85A7-ADB2D23336A9}" type="datetime1">
              <a:rPr lang="en-US" smtClean="0">
                <a:solidFill>
                  <a:prstClr val="white"/>
                </a:solidFill>
              </a:rPr>
              <a:pPr/>
              <a:t>2/4/2021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582884" y="11012347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NBA – IT Dept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10445" y="11012347"/>
            <a:ext cx="2314853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36D7C032-7329-4F5B-B062-DF3948A288F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01613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011" y="463117"/>
            <a:ext cx="5375792" cy="19709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544" y="463117"/>
            <a:ext cx="9134591" cy="992725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7011" y="2434027"/>
            <a:ext cx="5375792" cy="795634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6E81CD6-CC83-4FFA-9C36-EE0E40C9A753}" type="datetime1">
              <a:rPr lang="en-US" smtClean="0">
                <a:solidFill>
                  <a:prstClr val="white"/>
                </a:solidFill>
              </a:rPr>
              <a:pPr/>
              <a:t>2/4/2021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582884" y="11012347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NBA – IT Dept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710438" y="11012347"/>
            <a:ext cx="2178685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36D7C032-7329-4F5B-B062-DF3948A288F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84788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2787" y="8142132"/>
            <a:ext cx="9804083" cy="9612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02787" y="1039307"/>
            <a:ext cx="9804083" cy="697896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02787" y="9103362"/>
            <a:ext cx="9804083" cy="13650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46533A8F-E462-47F7-977D-0A3F19244366}" type="datetime1">
              <a:rPr lang="en-US" smtClean="0">
                <a:solidFill>
                  <a:prstClr val="white"/>
                </a:solidFill>
              </a:rPr>
              <a:pPr/>
              <a:t>2/4/2021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582884" y="11012347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NBA – IT Dept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710445" y="11012347"/>
            <a:ext cx="2314853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36D7C032-7329-4F5B-B062-DF3948A288F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67516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008" y="5"/>
            <a:ext cx="14706126" cy="1938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EDE66BF9-11A6-4C3A-81F8-4BFF45A45404}" type="datetime1">
              <a:rPr lang="en-US" smtClean="0">
                <a:solidFill>
                  <a:prstClr val="white"/>
                </a:solidFill>
              </a:rPr>
              <a:pPr/>
              <a:t>2/4/2021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82884" y="11012347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NBA – IT Dept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10445" y="11012347"/>
            <a:ext cx="2314853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36D7C032-7329-4F5B-B062-DF3948A288F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207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2787" y="8142132"/>
            <a:ext cx="9804083" cy="9612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02787" y="1039307"/>
            <a:ext cx="9804083" cy="697896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02787" y="9103362"/>
            <a:ext cx="9804083" cy="13650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2CC0B608-53AA-4869-B588-9C7CBFD58A07}" type="datetimeFigureOut">
              <a:rPr lang="en-US" smtClean="0"/>
              <a:pPr/>
              <a:t>2/4/2021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582884" y="11012347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10445" y="11012347"/>
            <a:ext cx="2314853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16C89F7F-146A-472C-BE78-93E03036DA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6088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846605" y="465812"/>
            <a:ext cx="3676533" cy="99245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7006" y="465812"/>
            <a:ext cx="10757258" cy="99245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7015" y="11012347"/>
            <a:ext cx="381269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774BC0B0-3CF0-4C36-A6DB-FCF8A4B80892}" type="datetime1">
              <a:rPr lang="en-US" smtClean="0">
                <a:solidFill>
                  <a:prstClr val="white"/>
                </a:solidFill>
              </a:rPr>
              <a:pPr/>
              <a:t>2/4/2021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82884" y="11012347"/>
            <a:ext cx="5174379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NBA – IT Dept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10445" y="11012347"/>
            <a:ext cx="2314853" cy="61927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36D7C032-7329-4F5B-B062-DF3948A288F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026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2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image" Target="../media/image2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image" Target="../media/image3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image" Target="../media/image2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7008" y="465809"/>
            <a:ext cx="14706126" cy="1938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7008" y="2714045"/>
            <a:ext cx="14706126" cy="7676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7015" y="10780789"/>
            <a:ext cx="3812699" cy="619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0B608-53AA-4869-B588-9C7CBFD58A07}" type="datetimeFigureOut">
              <a:rPr lang="en-US" smtClean="0"/>
              <a:pPr/>
              <a:t>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82884" y="10780789"/>
            <a:ext cx="5174379" cy="619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0439" y="10780789"/>
            <a:ext cx="3812699" cy="619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89F7F-146A-472C-BE78-93E03036DA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28366" y="10748477"/>
            <a:ext cx="16368506" cy="883141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cxnSp>
        <p:nvCxnSpPr>
          <p:cNvPr id="8" name="Straight Connector 7"/>
          <p:cNvCxnSpPr/>
          <p:nvPr/>
        </p:nvCxnSpPr>
        <p:spPr>
          <a:xfrm>
            <a:off x="-28366" y="10963872"/>
            <a:ext cx="16368506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NIA Educational Institutions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2522" y="10745788"/>
            <a:ext cx="1965925" cy="885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http://mcet.in/mcet_alpha/images/logo.jp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4760348" y="11760"/>
            <a:ext cx="1579792" cy="1022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71945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Cambria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28366" y="10748477"/>
            <a:ext cx="16368506" cy="883141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1067044" y="534789"/>
            <a:ext cx="14093371" cy="1577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GB"/>
              <a:t>Click to edit Master title style</a:t>
            </a:r>
            <a:endParaRPr lang="en-US" altLang="en-GB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23388" y="2433287"/>
            <a:ext cx="14093371" cy="8043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GB"/>
              <a:t>Click to edit Master text styles</a:t>
            </a:r>
          </a:p>
          <a:p>
            <a:pPr lvl="1"/>
            <a:r>
              <a:rPr lang="en-US" altLang="en-GB"/>
              <a:t>Second level</a:t>
            </a:r>
          </a:p>
          <a:p>
            <a:pPr lvl="2"/>
            <a:r>
              <a:rPr lang="en-US" altLang="en-GB"/>
              <a:t>Third level</a:t>
            </a:r>
          </a:p>
          <a:p>
            <a:pPr lvl="3"/>
            <a:r>
              <a:rPr lang="en-US" altLang="en-GB"/>
              <a:t>Fourth level</a:t>
            </a:r>
          </a:p>
          <a:p>
            <a:pPr lvl="4"/>
            <a:r>
              <a:rPr lang="en-US" altLang="en-GB"/>
              <a:t>Fifth level</a:t>
            </a:r>
            <a:endParaRPr lang="en-US" alt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23390" y="10963881"/>
            <a:ext cx="3676533" cy="4361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7D09EE9-B625-4B98-B0A4-F128292E7B95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2/4/2021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12673" y="10963881"/>
            <a:ext cx="5514796" cy="4361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NBA – IT Dept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32" name="Picture 3" descr="MCET emblem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4218" y="113092"/>
            <a:ext cx="1804223" cy="985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-28366" y="10963872"/>
            <a:ext cx="16368506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2" descr="NIA Educational Institutions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2522" y="10745788"/>
            <a:ext cx="1965925" cy="885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710445" y="11012347"/>
            <a:ext cx="2314853" cy="619276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36D7C032-7329-4F5B-B062-DF3948A288FD}" type="slidenum">
              <a:rPr lang="en-US" kern="0" smtClean="0">
                <a:solidFill>
                  <a:sysClr val="window" lastClr="FFFFFF"/>
                </a:solidFill>
              </a:rPr>
              <a:pPr/>
              <a:t>‹#›</a:t>
            </a:fld>
            <a:r>
              <a:rPr lang="en-US" kern="0" dirty="0">
                <a:solidFill>
                  <a:sysClr val="window" lastClr="FFFFFF"/>
                </a:solidFill>
              </a:rPr>
              <a:t>/148</a:t>
            </a:r>
          </a:p>
        </p:txBody>
      </p:sp>
    </p:spTree>
    <p:extLst>
      <p:ext uri="{BB962C8B-B14F-4D97-AF65-F5344CB8AC3E}">
        <p14:creationId xmlns:p14="http://schemas.microsoft.com/office/powerpoint/2010/main" val="4022410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rgbClr val="FF0000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548235"/>
          </a:solidFill>
          <a:latin typeface="Verdana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548235"/>
          </a:solidFill>
          <a:latin typeface="Verdana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548235"/>
          </a:solidFill>
          <a:latin typeface="Verdana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548235"/>
          </a:solidFill>
          <a:latin typeface="Verdana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548235"/>
          </a:solidFill>
          <a:latin typeface="Verdana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548235"/>
          </a:solidFill>
          <a:latin typeface="Verdana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548235"/>
          </a:solidFill>
          <a:latin typeface="Verdana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548235"/>
          </a:solidFill>
          <a:latin typeface="Verdana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7008" y="465809"/>
            <a:ext cx="14706126" cy="1938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7008" y="2714045"/>
            <a:ext cx="14706126" cy="7676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7015" y="10780789"/>
            <a:ext cx="3812699" cy="619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D5A64-9555-4FFA-9138-A6A433C2B7B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82884" y="10780789"/>
            <a:ext cx="5174379" cy="619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NBA – IT Dept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0439" y="10780789"/>
            <a:ext cx="3812699" cy="619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7C032-7329-4F5B-B062-DF3948A288F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28366" y="10748477"/>
            <a:ext cx="16368506" cy="883141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-28366" y="10963872"/>
            <a:ext cx="16368506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NIA Educational Institutions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2522" y="10745788"/>
            <a:ext cx="1965925" cy="885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http://mcet.in/mcet_alpha/images/logo.jp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4760348" y="11760"/>
            <a:ext cx="1579792" cy="1022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59024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Cambria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7008" y="465809"/>
            <a:ext cx="14706126" cy="1938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7008" y="2714045"/>
            <a:ext cx="14706126" cy="7676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7015" y="10780789"/>
            <a:ext cx="3812699" cy="619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3188F3-212B-4CB3-94E5-7F73D0EBE4B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82884" y="10780789"/>
            <a:ext cx="5174379" cy="619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NBA – IT Dept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0439" y="10780789"/>
            <a:ext cx="3812699" cy="619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7C032-7329-4F5B-B062-DF3948A288F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28366" y="10748477"/>
            <a:ext cx="16368506" cy="883141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-28366" y="10963872"/>
            <a:ext cx="16368506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NIA Educational Institutions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2522" y="10745788"/>
            <a:ext cx="1965925" cy="885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http://mcet.in/mcet_alpha/images/logo.jp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4760348" y="11760"/>
            <a:ext cx="1579792" cy="1022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18578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Cambria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7008" y="465809"/>
            <a:ext cx="14706126" cy="1938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7008" y="2714045"/>
            <a:ext cx="14706126" cy="7676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7015" y="10780789"/>
            <a:ext cx="3812699" cy="619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847F8A-BE7A-46E5-8146-05A3ED38D29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82884" y="10780789"/>
            <a:ext cx="5174379" cy="619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NBA – IT Dept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0439" y="10780789"/>
            <a:ext cx="3812699" cy="619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7C032-7329-4F5B-B062-DF3948A288F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28366" y="10748477"/>
            <a:ext cx="16368506" cy="883141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-28366" y="10963872"/>
            <a:ext cx="16368506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NIA Educational Institutions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2522" y="10745788"/>
            <a:ext cx="1965925" cy="885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http://mcet.in/mcet_alpha/images/logo.jp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4760348" y="11760"/>
            <a:ext cx="1579792" cy="1022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03167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Cambria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28366" y="10748477"/>
            <a:ext cx="16368506" cy="883141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1067044" y="534789"/>
            <a:ext cx="14093371" cy="1577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GB"/>
              <a:t>Click to edit Master title style</a:t>
            </a:r>
            <a:endParaRPr lang="en-US" altLang="en-GB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23388" y="2433287"/>
            <a:ext cx="14093371" cy="8043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GB"/>
              <a:t>Click to edit Master text styles</a:t>
            </a:r>
          </a:p>
          <a:p>
            <a:pPr lvl="1"/>
            <a:r>
              <a:rPr lang="en-US" altLang="en-GB"/>
              <a:t>Second level</a:t>
            </a:r>
          </a:p>
          <a:p>
            <a:pPr lvl="2"/>
            <a:r>
              <a:rPr lang="en-US" altLang="en-GB"/>
              <a:t>Third level</a:t>
            </a:r>
          </a:p>
          <a:p>
            <a:pPr lvl="3"/>
            <a:r>
              <a:rPr lang="en-US" altLang="en-GB"/>
              <a:t>Fourth level</a:t>
            </a:r>
          </a:p>
          <a:p>
            <a:pPr lvl="4"/>
            <a:r>
              <a:rPr lang="en-US" altLang="en-GB"/>
              <a:t>Fifth level</a:t>
            </a:r>
            <a:endParaRPr lang="en-US" alt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23390" y="10963881"/>
            <a:ext cx="3676533" cy="4361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EA68891-0B02-41EA-92F8-FD01192724FF}" type="datetime1">
              <a:rPr lang="en-US" smtClean="0">
                <a:solidFill>
                  <a:prstClr val="white"/>
                </a:solidFill>
              </a:rPr>
              <a:pPr>
                <a:defRPr/>
              </a:pPr>
              <a:t>2/4/2021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12673" y="10963881"/>
            <a:ext cx="5514796" cy="4361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NBA – IT Dept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40228" y="10963874"/>
            <a:ext cx="1812736" cy="45503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  <a:latin typeface="Verdana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8BFF559-99B0-4740-9F8F-1AA1539C6254}" type="slidenum">
              <a:rPr lang="en-US" altLang="en-GB">
                <a:solidFill>
                  <a:prstClr val="white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GB">
              <a:solidFill>
                <a:prstClr val="white"/>
              </a:solidFill>
              <a:cs typeface="Arial" charset="0"/>
            </a:endParaRPr>
          </a:p>
        </p:txBody>
      </p:sp>
      <p:pic>
        <p:nvPicPr>
          <p:cNvPr id="1032" name="Picture 3" descr="MCET emblem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4218" y="113092"/>
            <a:ext cx="1804223" cy="985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-28366" y="10963872"/>
            <a:ext cx="16368506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2" descr="NIA Educational Institutions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2522" y="10745788"/>
            <a:ext cx="1965925" cy="885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0235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hf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rgbClr val="FF0000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548235"/>
          </a:solidFill>
          <a:latin typeface="Verdana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548235"/>
          </a:solidFill>
          <a:latin typeface="Verdana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548235"/>
          </a:solidFill>
          <a:latin typeface="Verdana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548235"/>
          </a:solidFill>
          <a:latin typeface="Verdana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548235"/>
          </a:solidFill>
          <a:latin typeface="Verdana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548235"/>
          </a:solidFill>
          <a:latin typeface="Verdana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548235"/>
          </a:solidFill>
          <a:latin typeface="Verdana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548235"/>
          </a:solidFill>
          <a:latin typeface="Verdana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7008" y="465809"/>
            <a:ext cx="14706126" cy="1938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7008" y="2714045"/>
            <a:ext cx="14706126" cy="7676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7015" y="10780789"/>
            <a:ext cx="3812699" cy="619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A6129-44EE-4B80-9139-71A00F5D279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82884" y="10780789"/>
            <a:ext cx="5174379" cy="619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NBA – IT Dept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0439" y="10780789"/>
            <a:ext cx="3812699" cy="619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7C032-7329-4F5B-B062-DF3948A288F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28366" y="10748477"/>
            <a:ext cx="16368506" cy="883141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-28366" y="10963872"/>
            <a:ext cx="16368506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NIA Educational Institutions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2522" y="10745788"/>
            <a:ext cx="1965925" cy="885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http://mcet.in/mcet_alpha/images/logo.jp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4760348" y="11760"/>
            <a:ext cx="1579792" cy="1022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74405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Cambria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7008" y="465809"/>
            <a:ext cx="14706126" cy="1938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7008" y="2714045"/>
            <a:ext cx="14706126" cy="7676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7015" y="10780789"/>
            <a:ext cx="3812699" cy="619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B905D-9A94-4810-B49A-60AE699FE1F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82884" y="10780789"/>
            <a:ext cx="5174379" cy="619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NBA – IT Dept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0439" y="10780789"/>
            <a:ext cx="3812699" cy="6192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7C032-7329-4F5B-B062-DF3948A288F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28366" y="10748477"/>
            <a:ext cx="16368506" cy="883141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-28366" y="10963872"/>
            <a:ext cx="16368506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NIA Educational Institutions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2522" y="10745788"/>
            <a:ext cx="1965925" cy="885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http://mcet.in/mcet_alpha/images/logo.jp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4760348" y="11760"/>
            <a:ext cx="1579792" cy="1022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08627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Cambria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3469" y="1320006"/>
            <a:ext cx="13889117" cy="1578456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solidFill>
                  <a:srgbClr val="00B050"/>
                </a:solidFill>
              </a:rPr>
              <a:t>Machine Learning Techniques (16CSE09)</a:t>
            </a:r>
            <a:endParaRPr lang="en-US" sz="4400" b="1" dirty="0">
              <a:solidFill>
                <a:srgbClr val="00B05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55069" y="3377406"/>
            <a:ext cx="11438097" cy="5562600"/>
          </a:xfrm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Unit – 1 / </a:t>
            </a:r>
            <a:r>
              <a:rPr lang="en-US" sz="4400" b="1" dirty="0" smtClean="0">
                <a:solidFill>
                  <a:srgbClr val="FF0000"/>
                </a:solidFill>
              </a:rPr>
              <a:t>Sessions 7 &amp; 8 </a:t>
            </a:r>
          </a:p>
          <a:p>
            <a:pPr algn="l"/>
            <a:r>
              <a:rPr lang="en-US" sz="3800" b="1" dirty="0" smtClean="0">
                <a:solidFill>
                  <a:srgbClr val="7030A0"/>
                </a:solidFill>
              </a:rPr>
              <a:t>Topics:</a:t>
            </a:r>
          </a:p>
          <a:p>
            <a:pPr marL="571500" indent="-571500" algn="l">
              <a:buFont typeface="Arial" pitchFamily="34" charset="0"/>
              <a:buChar char="•"/>
            </a:pPr>
            <a:r>
              <a:rPr lang="en-US" sz="3800" b="1" dirty="0">
                <a:solidFill>
                  <a:srgbClr val="00B050"/>
                </a:solidFill>
              </a:rPr>
              <a:t>Statistical </a:t>
            </a:r>
            <a:r>
              <a:rPr lang="en-US" sz="3800" b="1" dirty="0" smtClean="0">
                <a:solidFill>
                  <a:srgbClr val="00B050"/>
                </a:solidFill>
              </a:rPr>
              <a:t>Learning</a:t>
            </a:r>
          </a:p>
          <a:p>
            <a:pPr marL="571500" indent="-571500" algn="l">
              <a:buFont typeface="Arial" pitchFamily="34" charset="0"/>
              <a:buChar char="•"/>
            </a:pPr>
            <a:r>
              <a:rPr lang="en-US" sz="3800" b="1" dirty="0">
                <a:solidFill>
                  <a:srgbClr val="00B050"/>
                </a:solidFill>
              </a:rPr>
              <a:t>History of Statistical </a:t>
            </a:r>
            <a:r>
              <a:rPr lang="en-US" sz="3800" b="1" dirty="0" smtClean="0">
                <a:solidFill>
                  <a:srgbClr val="00B050"/>
                </a:solidFill>
              </a:rPr>
              <a:t>Learning</a:t>
            </a:r>
          </a:p>
          <a:p>
            <a:pPr marL="571500" indent="-571500" algn="l">
              <a:buFont typeface="Arial" pitchFamily="34" charset="0"/>
              <a:buChar char="•"/>
            </a:pPr>
            <a:r>
              <a:rPr lang="en-US" sz="3800" b="1" dirty="0">
                <a:solidFill>
                  <a:srgbClr val="00B050"/>
                </a:solidFill>
              </a:rPr>
              <a:t>Example for Statistical </a:t>
            </a:r>
            <a:r>
              <a:rPr lang="en-US" sz="3800" b="1" dirty="0" smtClean="0">
                <a:solidFill>
                  <a:srgbClr val="00B050"/>
                </a:solidFill>
              </a:rPr>
              <a:t>Learning</a:t>
            </a:r>
          </a:p>
          <a:p>
            <a:pPr marL="571500" indent="-571500" algn="l">
              <a:buFont typeface="Arial" pitchFamily="34" charset="0"/>
              <a:buChar char="•"/>
            </a:pPr>
            <a:r>
              <a:rPr lang="en-IN" sz="3800" b="1" dirty="0">
                <a:solidFill>
                  <a:srgbClr val="210BA5"/>
                </a:solidFill>
              </a:rPr>
              <a:t>Function </a:t>
            </a:r>
            <a:r>
              <a:rPr lang="en-IN" sz="3800" b="1" dirty="0" smtClean="0">
                <a:solidFill>
                  <a:srgbClr val="210BA5"/>
                </a:solidFill>
              </a:rPr>
              <a:t>Estimation</a:t>
            </a:r>
          </a:p>
          <a:p>
            <a:pPr marL="571500" indent="-571500" algn="l">
              <a:buFont typeface="Arial" pitchFamily="34" charset="0"/>
              <a:buChar char="•"/>
            </a:pPr>
            <a:r>
              <a:rPr lang="en-IN" sz="3800" b="1" dirty="0" smtClean="0">
                <a:solidFill>
                  <a:srgbClr val="210BA5"/>
                </a:solidFill>
              </a:rPr>
              <a:t>Access </a:t>
            </a:r>
            <a:r>
              <a:rPr lang="en-IN" sz="3800" b="1" dirty="0">
                <a:solidFill>
                  <a:srgbClr val="210BA5"/>
                </a:solidFill>
              </a:rPr>
              <a:t>Model </a:t>
            </a:r>
            <a:r>
              <a:rPr lang="en-IN" sz="3800" b="1" dirty="0" smtClean="0">
                <a:solidFill>
                  <a:srgbClr val="210BA5"/>
                </a:solidFill>
              </a:rPr>
              <a:t>Accuracy</a:t>
            </a:r>
            <a:endParaRPr lang="en-US" sz="3800" b="1" dirty="0" smtClean="0">
              <a:solidFill>
                <a:srgbClr val="210B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77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669" y="329406"/>
            <a:ext cx="14706126" cy="1167601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</a:rPr>
              <a:t>Example for Statistical Learning (</a:t>
            </a:r>
            <a:r>
              <a:rPr lang="en-US" sz="4800" b="1" dirty="0" err="1" smtClean="0">
                <a:solidFill>
                  <a:srgbClr val="FF0000"/>
                </a:solidFill>
              </a:rPr>
              <a:t>Cont</a:t>
            </a:r>
            <a:r>
              <a:rPr lang="en-US" sz="4800" b="1" dirty="0" smtClean="0">
                <a:solidFill>
                  <a:srgbClr val="FF0000"/>
                </a:solidFill>
              </a:rPr>
              <a:t>…)</a:t>
            </a:r>
            <a:endParaRPr lang="en-IN" sz="4800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0069" y="2310606"/>
            <a:ext cx="150876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600" dirty="0">
                <a:solidFill>
                  <a:srgbClr val="FF0000"/>
                </a:solidFill>
              </a:rPr>
              <a:t>It is not possible for our client to directly </a:t>
            </a:r>
            <a:r>
              <a:rPr lang="en-US" sz="3600" dirty="0" smtClean="0">
                <a:solidFill>
                  <a:srgbClr val="FF0000"/>
                </a:solidFill>
              </a:rPr>
              <a:t>increase sales </a:t>
            </a:r>
            <a:r>
              <a:rPr lang="en-US" sz="3600" dirty="0">
                <a:solidFill>
                  <a:srgbClr val="FF0000"/>
                </a:solidFill>
              </a:rPr>
              <a:t>of the </a:t>
            </a:r>
            <a:r>
              <a:rPr lang="en-US" sz="3600" dirty="0" smtClean="0">
                <a:solidFill>
                  <a:srgbClr val="FF0000"/>
                </a:solidFill>
              </a:rPr>
              <a:t>product.</a:t>
            </a:r>
          </a:p>
          <a:p>
            <a:pPr marL="571500" indent="-5715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600" dirty="0" smtClean="0">
                <a:solidFill>
                  <a:srgbClr val="002060"/>
                </a:solidFill>
              </a:rPr>
              <a:t>On </a:t>
            </a:r>
            <a:r>
              <a:rPr lang="en-US" sz="3600" dirty="0">
                <a:solidFill>
                  <a:srgbClr val="002060"/>
                </a:solidFill>
              </a:rPr>
              <a:t>the other hand, they can control the </a:t>
            </a:r>
            <a:r>
              <a:rPr lang="en-US" sz="3600" dirty="0" smtClean="0">
                <a:solidFill>
                  <a:srgbClr val="002060"/>
                </a:solidFill>
              </a:rPr>
              <a:t>advertising expenditure </a:t>
            </a:r>
            <a:r>
              <a:rPr lang="en-US" sz="3600" dirty="0">
                <a:solidFill>
                  <a:srgbClr val="002060"/>
                </a:solidFill>
              </a:rPr>
              <a:t>in each of the three media. </a:t>
            </a:r>
            <a:endParaRPr lang="en-US" sz="3600" dirty="0" smtClean="0">
              <a:solidFill>
                <a:srgbClr val="002060"/>
              </a:solidFill>
            </a:endParaRPr>
          </a:p>
          <a:p>
            <a:pPr marL="571500" indent="-5715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600" dirty="0" smtClean="0">
                <a:solidFill>
                  <a:srgbClr val="002060"/>
                </a:solidFill>
              </a:rPr>
              <a:t>Therefore</a:t>
            </a:r>
            <a:r>
              <a:rPr lang="en-US" sz="3600" dirty="0">
                <a:solidFill>
                  <a:srgbClr val="002060"/>
                </a:solidFill>
              </a:rPr>
              <a:t>, if we determine </a:t>
            </a:r>
            <a:r>
              <a:rPr lang="en-US" sz="3600" dirty="0" smtClean="0">
                <a:solidFill>
                  <a:srgbClr val="002060"/>
                </a:solidFill>
              </a:rPr>
              <a:t>that there </a:t>
            </a:r>
            <a:r>
              <a:rPr lang="en-US" sz="3600" dirty="0">
                <a:solidFill>
                  <a:srgbClr val="002060"/>
                </a:solidFill>
              </a:rPr>
              <a:t>is </a:t>
            </a:r>
            <a:r>
              <a:rPr lang="en-US" sz="3600" dirty="0" smtClean="0">
                <a:solidFill>
                  <a:srgbClr val="002060"/>
                </a:solidFill>
              </a:rPr>
              <a:t>an association </a:t>
            </a:r>
            <a:r>
              <a:rPr lang="en-US" sz="3600" dirty="0">
                <a:solidFill>
                  <a:srgbClr val="002060"/>
                </a:solidFill>
              </a:rPr>
              <a:t>between advertising and sales, </a:t>
            </a:r>
            <a:r>
              <a:rPr lang="en-US" sz="3600" b="1" dirty="0">
                <a:solidFill>
                  <a:srgbClr val="002060"/>
                </a:solidFill>
              </a:rPr>
              <a:t>then we can </a:t>
            </a:r>
            <a:r>
              <a:rPr lang="en-US" sz="3600" b="1" dirty="0" smtClean="0">
                <a:solidFill>
                  <a:srgbClr val="002060"/>
                </a:solidFill>
              </a:rPr>
              <a:t>instruct our </a:t>
            </a:r>
            <a:r>
              <a:rPr lang="en-US" sz="3600" b="1" dirty="0">
                <a:solidFill>
                  <a:srgbClr val="002060"/>
                </a:solidFill>
              </a:rPr>
              <a:t>client to adjust advertising budgets, thereby indirectly increasing sales.</a:t>
            </a:r>
          </a:p>
          <a:p>
            <a:pPr marL="571500" indent="-5715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600" b="1" dirty="0">
                <a:solidFill>
                  <a:srgbClr val="FF0000"/>
                </a:solidFill>
              </a:rPr>
              <a:t>In other words, our goal is to develop an accurate model that can be </a:t>
            </a:r>
            <a:r>
              <a:rPr lang="en-US" sz="3600" b="1" dirty="0" smtClean="0">
                <a:solidFill>
                  <a:srgbClr val="FF0000"/>
                </a:solidFill>
              </a:rPr>
              <a:t>used to </a:t>
            </a:r>
            <a:r>
              <a:rPr lang="en-US" sz="3600" b="1" dirty="0">
                <a:solidFill>
                  <a:srgbClr val="FF0000"/>
                </a:solidFill>
              </a:rPr>
              <a:t>predict sales on the basis of the three media budgets </a:t>
            </a:r>
            <a:endParaRPr lang="en-US" sz="36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197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669" y="329406"/>
            <a:ext cx="14706126" cy="1167601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</a:rPr>
              <a:t>Example for Statistical Learning (</a:t>
            </a:r>
            <a:r>
              <a:rPr lang="en-US" sz="4800" b="1" dirty="0" err="1" smtClean="0">
                <a:solidFill>
                  <a:srgbClr val="FF0000"/>
                </a:solidFill>
              </a:rPr>
              <a:t>Cont</a:t>
            </a:r>
            <a:r>
              <a:rPr lang="en-US" sz="4800" b="1" dirty="0" smtClean="0">
                <a:solidFill>
                  <a:srgbClr val="FF0000"/>
                </a:solidFill>
              </a:rPr>
              <a:t>…)</a:t>
            </a:r>
            <a:endParaRPr lang="en-IN" sz="4800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0069" y="1701006"/>
            <a:ext cx="15087600" cy="757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600" dirty="0" smtClean="0">
                <a:solidFill>
                  <a:srgbClr val="FF33CC"/>
                </a:solidFill>
              </a:rPr>
              <a:t>The </a:t>
            </a:r>
            <a:r>
              <a:rPr lang="en-US" sz="3600" dirty="0">
                <a:solidFill>
                  <a:srgbClr val="FF33CC"/>
                </a:solidFill>
              </a:rPr>
              <a:t>advertising budgets are </a:t>
            </a:r>
            <a:r>
              <a:rPr lang="en-US" sz="3600" i="1" dirty="0">
                <a:solidFill>
                  <a:srgbClr val="FF33CC"/>
                </a:solidFill>
              </a:rPr>
              <a:t>input variables </a:t>
            </a:r>
            <a:r>
              <a:rPr lang="en-US" sz="3600" dirty="0">
                <a:solidFill>
                  <a:srgbClr val="FF33CC"/>
                </a:solidFill>
              </a:rPr>
              <a:t>while </a:t>
            </a:r>
            <a:r>
              <a:rPr lang="en-US" sz="3600" dirty="0" smtClean="0">
                <a:solidFill>
                  <a:srgbClr val="FF33CC"/>
                </a:solidFill>
              </a:rPr>
              <a:t>sales </a:t>
            </a:r>
            <a:r>
              <a:rPr lang="en-US" sz="3600" dirty="0">
                <a:solidFill>
                  <a:srgbClr val="FF33CC"/>
                </a:solidFill>
              </a:rPr>
              <a:t>is an </a:t>
            </a:r>
            <a:r>
              <a:rPr lang="en-US" sz="3600" i="1" dirty="0">
                <a:solidFill>
                  <a:srgbClr val="FF33CC"/>
                </a:solidFill>
              </a:rPr>
              <a:t>output </a:t>
            </a:r>
            <a:r>
              <a:rPr lang="en-US" sz="3600" i="1" dirty="0" smtClean="0">
                <a:solidFill>
                  <a:srgbClr val="FF33CC"/>
                </a:solidFill>
              </a:rPr>
              <a:t>variable</a:t>
            </a:r>
            <a:r>
              <a:rPr lang="en-US" sz="3600" dirty="0" smtClean="0">
                <a:solidFill>
                  <a:srgbClr val="FF33CC"/>
                </a:solidFill>
              </a:rPr>
              <a:t>.</a:t>
            </a:r>
          </a:p>
          <a:p>
            <a:pPr marL="571500" indent="-5715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600" dirty="0" smtClean="0">
                <a:solidFill>
                  <a:srgbClr val="0070C0"/>
                </a:solidFill>
              </a:rPr>
              <a:t>The </a:t>
            </a:r>
            <a:r>
              <a:rPr lang="en-US" sz="3600" dirty="0">
                <a:solidFill>
                  <a:srgbClr val="0070C0"/>
                </a:solidFill>
              </a:rPr>
              <a:t>input variables are typically denoted using </a:t>
            </a:r>
            <a:r>
              <a:rPr lang="en-US" sz="3600" dirty="0" smtClean="0">
                <a:solidFill>
                  <a:srgbClr val="0070C0"/>
                </a:solidFill>
              </a:rPr>
              <a:t>the </a:t>
            </a:r>
            <a:r>
              <a:rPr lang="en-US" sz="3600" dirty="0">
                <a:solidFill>
                  <a:srgbClr val="0070C0"/>
                </a:solidFill>
              </a:rPr>
              <a:t>symbol </a:t>
            </a:r>
            <a:r>
              <a:rPr lang="en-US" sz="3600" b="1" i="1" dirty="0">
                <a:solidFill>
                  <a:srgbClr val="0070C0"/>
                </a:solidFill>
              </a:rPr>
              <a:t>X</a:t>
            </a:r>
            <a:r>
              <a:rPr lang="en-US" sz="3600" dirty="0">
                <a:solidFill>
                  <a:srgbClr val="0070C0"/>
                </a:solidFill>
              </a:rPr>
              <a:t>, with a subscript to distinguish them. </a:t>
            </a:r>
            <a:endParaRPr lang="en-US" sz="3600" dirty="0" smtClean="0">
              <a:solidFill>
                <a:srgbClr val="0070C0"/>
              </a:solidFill>
            </a:endParaRPr>
          </a:p>
          <a:p>
            <a:pPr marL="571500" indent="-5715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600" dirty="0" smtClean="0">
                <a:solidFill>
                  <a:srgbClr val="0070C0"/>
                </a:solidFill>
              </a:rPr>
              <a:t>So </a:t>
            </a:r>
            <a:r>
              <a:rPr lang="en-US" sz="3600" i="1" dirty="0">
                <a:solidFill>
                  <a:srgbClr val="0070C0"/>
                </a:solidFill>
              </a:rPr>
              <a:t>X</a:t>
            </a:r>
            <a:r>
              <a:rPr lang="en-US" sz="3600" dirty="0">
                <a:solidFill>
                  <a:srgbClr val="0070C0"/>
                </a:solidFill>
              </a:rPr>
              <a:t>1 might be the </a:t>
            </a:r>
            <a:r>
              <a:rPr lang="en-US" sz="3600" dirty="0" smtClean="0">
                <a:solidFill>
                  <a:srgbClr val="0070C0"/>
                </a:solidFill>
              </a:rPr>
              <a:t>TV </a:t>
            </a:r>
            <a:r>
              <a:rPr lang="en-US" sz="3600" dirty="0">
                <a:solidFill>
                  <a:srgbClr val="0070C0"/>
                </a:solidFill>
              </a:rPr>
              <a:t>budget, </a:t>
            </a:r>
            <a:r>
              <a:rPr lang="en-US" sz="3600" i="1" dirty="0">
                <a:solidFill>
                  <a:srgbClr val="0070C0"/>
                </a:solidFill>
              </a:rPr>
              <a:t>X</a:t>
            </a:r>
            <a:r>
              <a:rPr lang="en-US" sz="3600" dirty="0">
                <a:solidFill>
                  <a:srgbClr val="0070C0"/>
                </a:solidFill>
              </a:rPr>
              <a:t>2 the radio budget, and </a:t>
            </a:r>
            <a:r>
              <a:rPr lang="en-US" sz="3600" i="1" dirty="0">
                <a:solidFill>
                  <a:srgbClr val="0070C0"/>
                </a:solidFill>
              </a:rPr>
              <a:t>X</a:t>
            </a:r>
            <a:r>
              <a:rPr lang="en-US" sz="3600" dirty="0">
                <a:solidFill>
                  <a:srgbClr val="0070C0"/>
                </a:solidFill>
              </a:rPr>
              <a:t>3 the newspaper budget. </a:t>
            </a:r>
            <a:endParaRPr lang="en-US" sz="3600" dirty="0" smtClean="0">
              <a:solidFill>
                <a:srgbClr val="0070C0"/>
              </a:solidFill>
            </a:endParaRPr>
          </a:p>
          <a:p>
            <a:pPr marL="571500" indent="-5715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600" b="1" dirty="0" smtClean="0">
                <a:solidFill>
                  <a:srgbClr val="7030A0"/>
                </a:solidFill>
              </a:rPr>
              <a:t>inputs / </a:t>
            </a:r>
            <a:r>
              <a:rPr lang="en-US" sz="3600" b="1" i="1" dirty="0" smtClean="0">
                <a:solidFill>
                  <a:srgbClr val="7030A0"/>
                </a:solidFill>
              </a:rPr>
              <a:t>predictors / independent variables / features / </a:t>
            </a:r>
            <a:r>
              <a:rPr lang="en-IN" sz="3600" b="1" dirty="0" smtClean="0">
                <a:solidFill>
                  <a:srgbClr val="7030A0"/>
                </a:solidFill>
              </a:rPr>
              <a:t>sometimes </a:t>
            </a:r>
            <a:r>
              <a:rPr lang="en-IN" sz="3600" b="1" dirty="0">
                <a:solidFill>
                  <a:srgbClr val="7030A0"/>
                </a:solidFill>
              </a:rPr>
              <a:t>just </a:t>
            </a:r>
            <a:r>
              <a:rPr lang="en-IN" sz="3600" b="1" i="1" dirty="0" smtClean="0">
                <a:solidFill>
                  <a:srgbClr val="7030A0"/>
                </a:solidFill>
              </a:rPr>
              <a:t>variables. </a:t>
            </a:r>
          </a:p>
          <a:p>
            <a:pPr marL="571500" indent="-5715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600" dirty="0">
                <a:solidFill>
                  <a:srgbClr val="FF0000"/>
                </a:solidFill>
              </a:rPr>
              <a:t>The output </a:t>
            </a:r>
            <a:r>
              <a:rPr lang="en-US" sz="3600" dirty="0" smtClean="0">
                <a:solidFill>
                  <a:srgbClr val="FF0000"/>
                </a:solidFill>
              </a:rPr>
              <a:t>variable, in </a:t>
            </a:r>
            <a:r>
              <a:rPr lang="en-US" sz="3600" dirty="0">
                <a:solidFill>
                  <a:srgbClr val="FF0000"/>
                </a:solidFill>
              </a:rPr>
              <a:t>this case, </a:t>
            </a:r>
            <a:r>
              <a:rPr lang="en-US" sz="3600" b="1" dirty="0" smtClean="0">
                <a:solidFill>
                  <a:srgbClr val="FF0000"/>
                </a:solidFill>
              </a:rPr>
              <a:t>sales</a:t>
            </a:r>
            <a:r>
              <a:rPr lang="en-US" sz="3600" dirty="0" smtClean="0">
                <a:solidFill>
                  <a:srgbClr val="FF0000"/>
                </a:solidFill>
              </a:rPr>
              <a:t> is </a:t>
            </a:r>
            <a:r>
              <a:rPr lang="en-US" sz="3600" dirty="0">
                <a:solidFill>
                  <a:srgbClr val="FF0000"/>
                </a:solidFill>
              </a:rPr>
              <a:t>often called the </a:t>
            </a:r>
            <a:r>
              <a:rPr lang="en-US" sz="3600" b="1" i="1" dirty="0">
                <a:solidFill>
                  <a:srgbClr val="FF0000"/>
                </a:solidFill>
              </a:rPr>
              <a:t>response</a:t>
            </a:r>
            <a:r>
              <a:rPr lang="en-US" sz="3600" i="1" dirty="0">
                <a:solidFill>
                  <a:srgbClr val="FF0000"/>
                </a:solidFill>
              </a:rPr>
              <a:t> </a:t>
            </a:r>
            <a:r>
              <a:rPr lang="en-US" sz="3600" dirty="0">
                <a:solidFill>
                  <a:srgbClr val="FF0000"/>
                </a:solidFill>
              </a:rPr>
              <a:t>or </a:t>
            </a:r>
            <a:r>
              <a:rPr lang="en-US" sz="3600" b="1" i="1" dirty="0">
                <a:solidFill>
                  <a:srgbClr val="FF0000"/>
                </a:solidFill>
              </a:rPr>
              <a:t>dependent variable</a:t>
            </a:r>
            <a:r>
              <a:rPr lang="en-US" sz="3600" dirty="0">
                <a:solidFill>
                  <a:srgbClr val="FF0000"/>
                </a:solidFill>
              </a:rPr>
              <a:t>, and is typically </a:t>
            </a:r>
            <a:r>
              <a:rPr lang="en-US" sz="3600" dirty="0" smtClean="0">
                <a:solidFill>
                  <a:srgbClr val="FF0000"/>
                </a:solidFill>
              </a:rPr>
              <a:t>denoted </a:t>
            </a:r>
            <a:r>
              <a:rPr lang="en-IN" sz="3600" dirty="0">
                <a:solidFill>
                  <a:srgbClr val="FF0000"/>
                </a:solidFill>
              </a:rPr>
              <a:t>using the symbol </a:t>
            </a:r>
            <a:r>
              <a:rPr lang="en-IN" sz="3600" b="1" i="1" dirty="0" smtClean="0">
                <a:solidFill>
                  <a:srgbClr val="FF0000"/>
                </a:solidFill>
              </a:rPr>
              <a:t>Y</a:t>
            </a:r>
            <a:r>
              <a:rPr lang="en-IN" sz="3600" i="1" dirty="0" smtClean="0">
                <a:solidFill>
                  <a:srgbClr val="FF0000"/>
                </a:solidFill>
              </a:rPr>
              <a:t>.</a:t>
            </a:r>
            <a:endParaRPr lang="en-US" sz="36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427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669" y="329406"/>
            <a:ext cx="14706126" cy="1167601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</a:rPr>
              <a:t>Example for Statistical Learning (</a:t>
            </a:r>
            <a:r>
              <a:rPr lang="en-US" sz="4800" b="1" dirty="0" err="1" smtClean="0">
                <a:solidFill>
                  <a:srgbClr val="FF0000"/>
                </a:solidFill>
              </a:rPr>
              <a:t>Cont</a:t>
            </a:r>
            <a:r>
              <a:rPr lang="en-US" sz="4800" b="1" dirty="0" smtClean="0">
                <a:solidFill>
                  <a:srgbClr val="FF0000"/>
                </a:solidFill>
              </a:rPr>
              <a:t>…)</a:t>
            </a:r>
            <a:endParaRPr lang="en-IN" sz="4800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46685" y="2158206"/>
            <a:ext cx="15087600" cy="6694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800" dirty="0">
                <a:solidFill>
                  <a:srgbClr val="0070C0"/>
                </a:solidFill>
              </a:rPr>
              <a:t>More generally, suppose that we observe a quantitative response </a:t>
            </a:r>
            <a:r>
              <a:rPr lang="en-US" sz="3800" i="1" dirty="0">
                <a:solidFill>
                  <a:srgbClr val="0070C0"/>
                </a:solidFill>
              </a:rPr>
              <a:t>Y </a:t>
            </a:r>
            <a:r>
              <a:rPr lang="en-US" sz="3800" dirty="0">
                <a:solidFill>
                  <a:srgbClr val="0070C0"/>
                </a:solidFill>
              </a:rPr>
              <a:t>and </a:t>
            </a:r>
            <a:r>
              <a:rPr lang="en-US" sz="3800" i="1" dirty="0" smtClean="0">
                <a:solidFill>
                  <a:srgbClr val="0070C0"/>
                </a:solidFill>
              </a:rPr>
              <a:t>p </a:t>
            </a:r>
            <a:r>
              <a:rPr lang="en-US" sz="3800" dirty="0" smtClean="0">
                <a:solidFill>
                  <a:srgbClr val="0070C0"/>
                </a:solidFill>
              </a:rPr>
              <a:t>different </a:t>
            </a:r>
            <a:r>
              <a:rPr lang="en-US" sz="3800" dirty="0">
                <a:solidFill>
                  <a:srgbClr val="0070C0"/>
                </a:solidFill>
              </a:rPr>
              <a:t>predictors, </a:t>
            </a:r>
            <a:r>
              <a:rPr lang="en-US" sz="3800" i="1" dirty="0">
                <a:solidFill>
                  <a:srgbClr val="0070C0"/>
                </a:solidFill>
              </a:rPr>
              <a:t>X</a:t>
            </a:r>
            <a:r>
              <a:rPr lang="en-US" sz="3800" dirty="0">
                <a:solidFill>
                  <a:srgbClr val="0070C0"/>
                </a:solidFill>
              </a:rPr>
              <a:t>1</a:t>
            </a:r>
            <a:r>
              <a:rPr lang="en-US" sz="3800" i="1" dirty="0">
                <a:solidFill>
                  <a:srgbClr val="0070C0"/>
                </a:solidFill>
              </a:rPr>
              <a:t>,X</a:t>
            </a:r>
            <a:r>
              <a:rPr lang="en-US" sz="3800" dirty="0">
                <a:solidFill>
                  <a:srgbClr val="0070C0"/>
                </a:solidFill>
              </a:rPr>
              <a:t>2</a:t>
            </a:r>
            <a:r>
              <a:rPr lang="en-US" sz="3800" i="1" dirty="0">
                <a:solidFill>
                  <a:srgbClr val="0070C0"/>
                </a:solidFill>
              </a:rPr>
              <a:t>, . . .,</a:t>
            </a:r>
            <a:r>
              <a:rPr lang="en-US" sz="3800" i="1" dirty="0" err="1">
                <a:solidFill>
                  <a:srgbClr val="0070C0"/>
                </a:solidFill>
              </a:rPr>
              <a:t>Xp</a:t>
            </a:r>
            <a:r>
              <a:rPr lang="en-US" sz="3800" dirty="0">
                <a:solidFill>
                  <a:srgbClr val="0070C0"/>
                </a:solidFill>
              </a:rPr>
              <a:t>. </a:t>
            </a:r>
            <a:endParaRPr lang="en-US" sz="3800" dirty="0" smtClean="0">
              <a:solidFill>
                <a:srgbClr val="0070C0"/>
              </a:solidFill>
            </a:endParaRPr>
          </a:p>
          <a:p>
            <a:pPr marL="571500" indent="-5715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800" dirty="0" smtClean="0">
                <a:solidFill>
                  <a:srgbClr val="C00000"/>
                </a:solidFill>
              </a:rPr>
              <a:t>We </a:t>
            </a:r>
            <a:r>
              <a:rPr lang="en-US" sz="3800" dirty="0">
                <a:solidFill>
                  <a:srgbClr val="C00000"/>
                </a:solidFill>
              </a:rPr>
              <a:t>assume that there is </a:t>
            </a:r>
            <a:r>
              <a:rPr lang="en-US" sz="3800" dirty="0" smtClean="0">
                <a:solidFill>
                  <a:srgbClr val="C00000"/>
                </a:solidFill>
              </a:rPr>
              <a:t>some relationship </a:t>
            </a:r>
            <a:r>
              <a:rPr lang="en-US" sz="3800" dirty="0">
                <a:solidFill>
                  <a:srgbClr val="C00000"/>
                </a:solidFill>
              </a:rPr>
              <a:t>between </a:t>
            </a:r>
            <a:r>
              <a:rPr lang="en-US" sz="3800" i="1" dirty="0">
                <a:solidFill>
                  <a:srgbClr val="C00000"/>
                </a:solidFill>
              </a:rPr>
              <a:t>Y </a:t>
            </a:r>
            <a:r>
              <a:rPr lang="en-US" sz="3800" dirty="0">
                <a:solidFill>
                  <a:srgbClr val="C00000"/>
                </a:solidFill>
              </a:rPr>
              <a:t>and </a:t>
            </a:r>
            <a:r>
              <a:rPr lang="en-US" sz="3800" i="1" dirty="0">
                <a:solidFill>
                  <a:srgbClr val="C00000"/>
                </a:solidFill>
              </a:rPr>
              <a:t>X </a:t>
            </a:r>
            <a:r>
              <a:rPr lang="en-US" sz="3800" dirty="0">
                <a:solidFill>
                  <a:srgbClr val="C00000"/>
                </a:solidFill>
              </a:rPr>
              <a:t>= (</a:t>
            </a:r>
            <a:r>
              <a:rPr lang="en-US" sz="3800" i="1" dirty="0">
                <a:solidFill>
                  <a:srgbClr val="C00000"/>
                </a:solidFill>
              </a:rPr>
              <a:t>X</a:t>
            </a:r>
            <a:r>
              <a:rPr lang="en-US" sz="3800" dirty="0">
                <a:solidFill>
                  <a:srgbClr val="C00000"/>
                </a:solidFill>
              </a:rPr>
              <a:t>1</a:t>
            </a:r>
            <a:r>
              <a:rPr lang="en-US" sz="3800" i="1" dirty="0">
                <a:solidFill>
                  <a:srgbClr val="C00000"/>
                </a:solidFill>
              </a:rPr>
              <a:t>,X</a:t>
            </a:r>
            <a:r>
              <a:rPr lang="en-US" sz="3800" dirty="0">
                <a:solidFill>
                  <a:srgbClr val="C00000"/>
                </a:solidFill>
              </a:rPr>
              <a:t>2</a:t>
            </a:r>
            <a:r>
              <a:rPr lang="en-US" sz="3800" i="1" dirty="0">
                <a:solidFill>
                  <a:srgbClr val="C00000"/>
                </a:solidFill>
              </a:rPr>
              <a:t>, . . </a:t>
            </a:r>
            <a:r>
              <a:rPr lang="en-US" sz="3800" i="1" dirty="0" smtClean="0">
                <a:solidFill>
                  <a:srgbClr val="C00000"/>
                </a:solidFill>
              </a:rPr>
              <a:t>., </a:t>
            </a:r>
            <a:r>
              <a:rPr lang="en-US" sz="3800" i="1" dirty="0" err="1" smtClean="0">
                <a:solidFill>
                  <a:srgbClr val="C00000"/>
                </a:solidFill>
              </a:rPr>
              <a:t>Xp</a:t>
            </a:r>
            <a:r>
              <a:rPr lang="en-US" sz="3800" dirty="0">
                <a:solidFill>
                  <a:srgbClr val="C00000"/>
                </a:solidFill>
              </a:rPr>
              <a:t>), which can be </a:t>
            </a:r>
            <a:r>
              <a:rPr lang="en-US" sz="3800" dirty="0" smtClean="0">
                <a:solidFill>
                  <a:srgbClr val="C00000"/>
                </a:solidFill>
              </a:rPr>
              <a:t>written in </a:t>
            </a:r>
            <a:r>
              <a:rPr lang="en-US" sz="3800" dirty="0">
                <a:solidFill>
                  <a:srgbClr val="C00000"/>
                </a:solidFill>
              </a:rPr>
              <a:t>the very general </a:t>
            </a:r>
            <a:r>
              <a:rPr lang="en-US" sz="3800" dirty="0" smtClean="0">
                <a:solidFill>
                  <a:srgbClr val="C00000"/>
                </a:solidFill>
              </a:rPr>
              <a:t>form:</a:t>
            </a:r>
            <a:endParaRPr lang="en-US" sz="3800" dirty="0">
              <a:solidFill>
                <a:srgbClr val="C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IN" sz="4800" b="1" i="1" dirty="0"/>
              <a:t>Y </a:t>
            </a:r>
            <a:r>
              <a:rPr lang="en-IN" sz="4800" b="1" dirty="0"/>
              <a:t>= </a:t>
            </a:r>
            <a:r>
              <a:rPr lang="en-IN" sz="4800" b="1" i="1" dirty="0"/>
              <a:t>f</a:t>
            </a:r>
            <a:r>
              <a:rPr lang="en-IN" sz="4800" b="1" dirty="0"/>
              <a:t>(</a:t>
            </a:r>
            <a:r>
              <a:rPr lang="en-IN" sz="4800" b="1" i="1" dirty="0"/>
              <a:t>X</a:t>
            </a:r>
            <a:r>
              <a:rPr lang="en-IN" sz="4800" b="1" dirty="0"/>
              <a:t>) + </a:t>
            </a:r>
            <a:r>
              <a:rPr lang="el-GR" sz="5400" b="1" dirty="0" smtClean="0"/>
              <a:t>ϵ</a:t>
            </a:r>
            <a:r>
              <a:rPr lang="en-IN" sz="4800" b="1" dirty="0" smtClean="0"/>
              <a:t>, </a:t>
            </a:r>
            <a:r>
              <a:rPr lang="el-GR" sz="5400" b="1" dirty="0" smtClean="0"/>
              <a:t>ϵ</a:t>
            </a:r>
            <a:r>
              <a:rPr lang="en-IN" sz="4800" b="1" dirty="0" smtClean="0"/>
              <a:t> is the random error term</a:t>
            </a:r>
            <a:endParaRPr lang="en-IN" sz="4800" b="1" i="1" dirty="0" smtClean="0"/>
          </a:p>
          <a:p>
            <a:pPr marL="571500" indent="-5715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IN" sz="4000" dirty="0"/>
              <a:t>In this </a:t>
            </a:r>
            <a:r>
              <a:rPr lang="en-IN" sz="4000" dirty="0" smtClean="0"/>
              <a:t>formulation</a:t>
            </a:r>
            <a:r>
              <a:rPr lang="en-US" sz="4000" b="1" dirty="0" smtClean="0">
                <a:solidFill>
                  <a:srgbClr val="FF0000"/>
                </a:solidFill>
              </a:rPr>
              <a:t>, </a:t>
            </a:r>
            <a:r>
              <a:rPr lang="en-US" sz="4000" b="1" i="1" dirty="0">
                <a:solidFill>
                  <a:srgbClr val="FF0000"/>
                </a:solidFill>
              </a:rPr>
              <a:t>f </a:t>
            </a:r>
            <a:r>
              <a:rPr lang="en-US" sz="4000" b="1" dirty="0">
                <a:solidFill>
                  <a:srgbClr val="FF0000"/>
                </a:solidFill>
              </a:rPr>
              <a:t>represents the </a:t>
            </a:r>
            <a:r>
              <a:rPr lang="en-US" sz="4000" b="1" i="1" dirty="0">
                <a:solidFill>
                  <a:srgbClr val="FF0000"/>
                </a:solidFill>
              </a:rPr>
              <a:t>systematic </a:t>
            </a:r>
            <a:r>
              <a:rPr lang="en-US" sz="4000" b="1" dirty="0">
                <a:solidFill>
                  <a:srgbClr val="FF0000"/>
                </a:solidFill>
              </a:rPr>
              <a:t>information that </a:t>
            </a:r>
            <a:r>
              <a:rPr lang="en-US" sz="4000" b="1" i="1" dirty="0">
                <a:solidFill>
                  <a:srgbClr val="FF0000"/>
                </a:solidFill>
              </a:rPr>
              <a:t>X </a:t>
            </a:r>
            <a:r>
              <a:rPr lang="en-US" sz="4000" b="1" dirty="0">
                <a:solidFill>
                  <a:srgbClr val="FF0000"/>
                </a:solidFill>
              </a:rPr>
              <a:t>provides about </a:t>
            </a:r>
            <a:r>
              <a:rPr lang="en-US" sz="4000" b="1" i="1" dirty="0" smtClean="0">
                <a:solidFill>
                  <a:srgbClr val="FF0000"/>
                </a:solidFill>
              </a:rPr>
              <a:t>Y.</a:t>
            </a:r>
            <a:endParaRPr lang="en-US" sz="38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064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69" y="5"/>
            <a:ext cx="14706126" cy="1938603"/>
          </a:xfrm>
        </p:spPr>
        <p:txBody>
          <a:bodyPr>
            <a:noAutofit/>
          </a:bodyPr>
          <a:lstStyle/>
          <a:p>
            <a:r>
              <a:rPr lang="en-IN" sz="4400" b="1" dirty="0" smtClean="0">
                <a:solidFill>
                  <a:srgbClr val="FF0000"/>
                </a:solidFill>
              </a:rPr>
              <a:t>Plot of </a:t>
            </a:r>
            <a:r>
              <a:rPr lang="en-US" sz="4400" b="1" dirty="0" smtClean="0">
                <a:solidFill>
                  <a:srgbClr val="FF0000"/>
                </a:solidFill>
              </a:rPr>
              <a:t>income </a:t>
            </a:r>
            <a:r>
              <a:rPr lang="en-US" sz="4400" b="1" dirty="0">
                <a:solidFill>
                  <a:srgbClr val="FF0000"/>
                </a:solidFill>
              </a:rPr>
              <a:t>versus years of education for 30 individuals in the Income data set</a:t>
            </a:r>
            <a:endParaRPr lang="en-IN" sz="44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069" y="7263606"/>
            <a:ext cx="15240000" cy="279696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The plot suggests that one might be able to predict income using years </a:t>
            </a:r>
            <a:r>
              <a:rPr lang="en-US" sz="3600" dirty="0" smtClean="0">
                <a:solidFill>
                  <a:srgbClr val="0070C0"/>
                </a:solidFill>
              </a:rPr>
              <a:t>of education</a:t>
            </a:r>
            <a:r>
              <a:rPr lang="en-US" sz="3600" dirty="0">
                <a:solidFill>
                  <a:srgbClr val="0070C0"/>
                </a:solidFill>
              </a:rPr>
              <a:t>. </a:t>
            </a:r>
            <a:r>
              <a:rPr lang="en-US" sz="3600" b="1" dirty="0" smtClean="0">
                <a:solidFill>
                  <a:srgbClr val="0070C0"/>
                </a:solidFill>
              </a:rPr>
              <a:t>However</a:t>
            </a:r>
            <a:r>
              <a:rPr lang="en-US" sz="3600" b="1" dirty="0">
                <a:solidFill>
                  <a:srgbClr val="0070C0"/>
                </a:solidFill>
              </a:rPr>
              <a:t>, the function </a:t>
            </a:r>
            <a:r>
              <a:rPr lang="en-US" sz="3600" b="1" i="1" dirty="0">
                <a:solidFill>
                  <a:srgbClr val="0070C0"/>
                </a:solidFill>
              </a:rPr>
              <a:t>f </a:t>
            </a:r>
            <a:r>
              <a:rPr lang="en-US" sz="3600" b="1" dirty="0">
                <a:solidFill>
                  <a:srgbClr val="0070C0"/>
                </a:solidFill>
              </a:rPr>
              <a:t>that connects the input variable to </a:t>
            </a:r>
            <a:r>
              <a:rPr lang="en-US" sz="3600" b="1" dirty="0" smtClean="0">
                <a:solidFill>
                  <a:srgbClr val="0070C0"/>
                </a:solidFill>
              </a:rPr>
              <a:t>the output </a:t>
            </a:r>
            <a:r>
              <a:rPr lang="en-US" sz="3600" b="1" dirty="0">
                <a:solidFill>
                  <a:srgbClr val="0070C0"/>
                </a:solidFill>
              </a:rPr>
              <a:t>variable is in general </a:t>
            </a:r>
            <a:r>
              <a:rPr lang="en-US" sz="3600" b="1" dirty="0" smtClean="0">
                <a:solidFill>
                  <a:srgbClr val="0070C0"/>
                </a:solidFill>
              </a:rPr>
              <a:t>unknown.</a:t>
            </a:r>
          </a:p>
          <a:p>
            <a:r>
              <a:rPr lang="en-US" sz="3600" b="1" dirty="0">
                <a:solidFill>
                  <a:srgbClr val="FF33CC"/>
                </a:solidFill>
              </a:rPr>
              <a:t>In essence, statistical learning refers to a set of approaches for </a:t>
            </a:r>
            <a:r>
              <a:rPr lang="en-US" sz="3600" b="1" dirty="0" smtClean="0">
                <a:solidFill>
                  <a:srgbClr val="FF33CC"/>
                </a:solidFill>
              </a:rPr>
              <a:t>estimating </a:t>
            </a:r>
            <a:r>
              <a:rPr lang="en-IN" sz="4800" b="1" i="1" dirty="0" smtClean="0">
                <a:solidFill>
                  <a:srgbClr val="FF33CC"/>
                </a:solidFill>
              </a:rPr>
              <a:t>f</a:t>
            </a:r>
            <a:r>
              <a:rPr lang="en-IN" sz="3600" b="1" dirty="0">
                <a:solidFill>
                  <a:srgbClr val="FF33CC"/>
                </a:solidFill>
              </a:rPr>
              <a:t>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269" y="1624806"/>
            <a:ext cx="9839049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0361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669" y="405607"/>
            <a:ext cx="14706126" cy="1676400"/>
          </a:xfrm>
        </p:spPr>
        <p:txBody>
          <a:bodyPr>
            <a:normAutofit/>
          </a:bodyPr>
          <a:lstStyle/>
          <a:p>
            <a:r>
              <a:rPr lang="en-IN" sz="4800" b="1" i="1" dirty="0">
                <a:solidFill>
                  <a:srgbClr val="FF33CC"/>
                </a:solidFill>
              </a:rPr>
              <a:t>Why Estimate f?</a:t>
            </a:r>
            <a:endParaRPr lang="en-IN" sz="4800" b="1" dirty="0">
              <a:solidFill>
                <a:srgbClr val="FF33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669" y="2005806"/>
            <a:ext cx="14706126" cy="630472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4800" dirty="0"/>
              <a:t>There are two main reasons that we may wish to estimate </a:t>
            </a:r>
            <a:r>
              <a:rPr lang="en-US" sz="4800" i="1" dirty="0"/>
              <a:t>f</a:t>
            </a:r>
            <a:r>
              <a:rPr lang="en-US" sz="4800" dirty="0"/>
              <a:t>: </a:t>
            </a:r>
            <a:endParaRPr lang="en-US" sz="4800" dirty="0" smtClean="0"/>
          </a:p>
          <a:p>
            <a:pPr>
              <a:lnSpc>
                <a:spcPct val="150000"/>
              </a:lnSpc>
            </a:pPr>
            <a:r>
              <a:rPr lang="en-US" sz="5400" dirty="0" smtClean="0">
                <a:solidFill>
                  <a:srgbClr val="FF33CC"/>
                </a:solidFill>
              </a:rPr>
              <a:t>Prediction </a:t>
            </a:r>
          </a:p>
          <a:p>
            <a:pPr>
              <a:lnSpc>
                <a:spcPct val="150000"/>
              </a:lnSpc>
            </a:pPr>
            <a:r>
              <a:rPr lang="en-IN" sz="5400" dirty="0">
                <a:solidFill>
                  <a:srgbClr val="FF33CC"/>
                </a:solidFill>
              </a:rPr>
              <a:t>I</a:t>
            </a:r>
            <a:r>
              <a:rPr lang="en-IN" sz="5400" dirty="0" smtClean="0">
                <a:solidFill>
                  <a:srgbClr val="FF33CC"/>
                </a:solidFill>
              </a:rPr>
              <a:t>nference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269" y="3606006"/>
            <a:ext cx="3730581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069" y="4215606"/>
            <a:ext cx="7010400" cy="4077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416" y="7185520"/>
            <a:ext cx="4656453" cy="3583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7722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275" y="1019175"/>
            <a:ext cx="11430000" cy="959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3509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669" y="176031"/>
            <a:ext cx="14706126" cy="1372576"/>
          </a:xfrm>
        </p:spPr>
        <p:txBody>
          <a:bodyPr>
            <a:normAutofit/>
          </a:bodyPr>
          <a:lstStyle/>
          <a:p>
            <a:r>
              <a:rPr lang="en-IN" sz="4800" b="1" i="1" dirty="0">
                <a:solidFill>
                  <a:srgbClr val="FF33CC"/>
                </a:solidFill>
              </a:rPr>
              <a:t>Why Estimate f?</a:t>
            </a:r>
            <a:endParaRPr lang="en-IN" sz="4800" b="1" dirty="0">
              <a:solidFill>
                <a:srgbClr val="FF33CC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69" y="1472406"/>
            <a:ext cx="14782800" cy="8869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5937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669" y="176031"/>
            <a:ext cx="14706126" cy="1372576"/>
          </a:xfrm>
        </p:spPr>
        <p:txBody>
          <a:bodyPr>
            <a:normAutofit/>
          </a:bodyPr>
          <a:lstStyle/>
          <a:p>
            <a:r>
              <a:rPr lang="en-IN" sz="4800" b="1" i="1" dirty="0">
                <a:solidFill>
                  <a:srgbClr val="FF33CC"/>
                </a:solidFill>
              </a:rPr>
              <a:t>Why Estimate f?</a:t>
            </a:r>
            <a:endParaRPr lang="en-IN" sz="4800" b="1" dirty="0">
              <a:solidFill>
                <a:srgbClr val="FF33CC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9" y="1624806"/>
            <a:ext cx="16016561" cy="838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4134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b="1" i="1" dirty="0">
                <a:solidFill>
                  <a:srgbClr val="FF33CC"/>
                </a:solidFill>
              </a:rPr>
              <a:t>Why Estimate f?</a:t>
            </a:r>
            <a:endParaRPr lang="en-IN" sz="4400" dirty="0"/>
          </a:p>
        </p:txBody>
      </p:sp>
      <p:sp>
        <p:nvSpPr>
          <p:cNvPr id="4" name="AutoShape 2" descr="LIC PLAN, Age Limit: 30 Days To 85 Years, LIC Investment &amp; Insurance | ID:  2188569591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269" y="2005806"/>
            <a:ext cx="10515600" cy="8092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6845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b="1" i="1" dirty="0">
                <a:solidFill>
                  <a:srgbClr val="FF33CC"/>
                </a:solidFill>
              </a:rPr>
              <a:t>Why Estimate f?</a:t>
            </a:r>
            <a:endParaRPr lang="en-IN" sz="4400" dirty="0"/>
          </a:p>
        </p:txBody>
      </p:sp>
      <p:sp>
        <p:nvSpPr>
          <p:cNvPr id="4" name="AutoShape 2" descr="LIC PLAN, Age Limit: 30 Days To 85 Years, LIC Investment &amp; Insurance | ID:  2188569591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397" y="2479591"/>
            <a:ext cx="13524753" cy="708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642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669" y="329406"/>
            <a:ext cx="14706126" cy="1167601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Statistical Learning</a:t>
            </a:r>
            <a:endParaRPr lang="en-IN" sz="48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97669" y="1701006"/>
            <a:ext cx="15561469" cy="8534400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sz="4000" i="1" dirty="0">
                <a:solidFill>
                  <a:srgbClr val="210BA5"/>
                </a:solidFill>
              </a:rPr>
              <a:t>Statistical learning </a:t>
            </a:r>
            <a:r>
              <a:rPr lang="en-US" sz="4000" dirty="0">
                <a:solidFill>
                  <a:srgbClr val="210BA5"/>
                </a:solidFill>
              </a:rPr>
              <a:t>refers to a vast set of tools for </a:t>
            </a:r>
            <a:r>
              <a:rPr lang="en-US" sz="4000" i="1" dirty="0">
                <a:solidFill>
                  <a:srgbClr val="210BA5"/>
                </a:solidFill>
              </a:rPr>
              <a:t>understanding data</a:t>
            </a:r>
            <a:r>
              <a:rPr lang="en-US" sz="4000" dirty="0">
                <a:solidFill>
                  <a:srgbClr val="210BA5"/>
                </a:solidFill>
              </a:rPr>
              <a:t>. </a:t>
            </a:r>
            <a:endParaRPr lang="en-US" sz="4000" dirty="0" smtClean="0">
              <a:solidFill>
                <a:srgbClr val="210BA5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sz="4000" dirty="0" smtClean="0">
                <a:solidFill>
                  <a:srgbClr val="210BA5"/>
                </a:solidFill>
              </a:rPr>
              <a:t>These tools </a:t>
            </a:r>
            <a:r>
              <a:rPr lang="en-US" sz="4000" dirty="0">
                <a:solidFill>
                  <a:srgbClr val="210BA5"/>
                </a:solidFill>
              </a:rPr>
              <a:t>can be classified as </a:t>
            </a:r>
            <a:r>
              <a:rPr lang="en-US" sz="4000" i="1" dirty="0">
                <a:solidFill>
                  <a:srgbClr val="210BA5"/>
                </a:solidFill>
              </a:rPr>
              <a:t>supervised </a:t>
            </a:r>
            <a:r>
              <a:rPr lang="en-US" sz="4000" dirty="0">
                <a:solidFill>
                  <a:srgbClr val="210BA5"/>
                </a:solidFill>
              </a:rPr>
              <a:t>or </a:t>
            </a:r>
            <a:r>
              <a:rPr lang="en-US" sz="4000" i="1" dirty="0">
                <a:solidFill>
                  <a:srgbClr val="210BA5"/>
                </a:solidFill>
              </a:rPr>
              <a:t>unsupervised</a:t>
            </a:r>
            <a:r>
              <a:rPr lang="en-US" sz="4000" dirty="0">
                <a:solidFill>
                  <a:srgbClr val="210BA5"/>
                </a:solidFill>
              </a:rPr>
              <a:t>. </a:t>
            </a:r>
            <a:endParaRPr lang="en-US" sz="4000" dirty="0" smtClean="0">
              <a:solidFill>
                <a:srgbClr val="210BA5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sz="4000" dirty="0" smtClean="0">
                <a:solidFill>
                  <a:srgbClr val="FF33CC"/>
                </a:solidFill>
              </a:rPr>
              <a:t>supervised </a:t>
            </a:r>
            <a:r>
              <a:rPr lang="en-US" sz="4000" dirty="0">
                <a:solidFill>
                  <a:srgbClr val="FF33CC"/>
                </a:solidFill>
              </a:rPr>
              <a:t>statistical learning involves building a statistical model for </a:t>
            </a:r>
            <a:r>
              <a:rPr lang="en-US" sz="4000" dirty="0" smtClean="0">
                <a:solidFill>
                  <a:srgbClr val="FF33CC"/>
                </a:solidFill>
              </a:rPr>
              <a:t>predicting, or </a:t>
            </a:r>
            <a:r>
              <a:rPr lang="en-US" sz="4000" dirty="0">
                <a:solidFill>
                  <a:srgbClr val="FF33CC"/>
                </a:solidFill>
              </a:rPr>
              <a:t>estimating, an </a:t>
            </a:r>
            <a:r>
              <a:rPr lang="en-US" sz="4000" i="1" dirty="0">
                <a:solidFill>
                  <a:srgbClr val="FF33CC"/>
                </a:solidFill>
              </a:rPr>
              <a:t>output </a:t>
            </a:r>
            <a:r>
              <a:rPr lang="en-US" sz="4000" dirty="0">
                <a:solidFill>
                  <a:srgbClr val="FF33CC"/>
                </a:solidFill>
              </a:rPr>
              <a:t>based on one or more </a:t>
            </a:r>
            <a:r>
              <a:rPr lang="en-US" sz="4000" i="1" dirty="0">
                <a:solidFill>
                  <a:srgbClr val="FF33CC"/>
                </a:solidFill>
              </a:rPr>
              <a:t>inputs</a:t>
            </a:r>
            <a:r>
              <a:rPr lang="en-US" sz="4000" dirty="0">
                <a:solidFill>
                  <a:srgbClr val="FF33CC"/>
                </a:solidFill>
              </a:rPr>
              <a:t>. </a:t>
            </a:r>
            <a:endParaRPr lang="en-US" sz="4000" dirty="0" smtClean="0">
              <a:solidFill>
                <a:srgbClr val="FF33CC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sz="4000" dirty="0" smtClean="0">
                <a:solidFill>
                  <a:srgbClr val="FF33CC"/>
                </a:solidFill>
              </a:rPr>
              <a:t>Problems of this </a:t>
            </a:r>
            <a:r>
              <a:rPr lang="en-US" sz="4000" dirty="0">
                <a:solidFill>
                  <a:srgbClr val="FF33CC"/>
                </a:solidFill>
              </a:rPr>
              <a:t>nature occur in fields as diverse as business, medicine, astrophysics, </a:t>
            </a:r>
            <a:r>
              <a:rPr lang="en-US" sz="4000" dirty="0" smtClean="0">
                <a:solidFill>
                  <a:srgbClr val="FF33CC"/>
                </a:solidFill>
              </a:rPr>
              <a:t>and public </a:t>
            </a:r>
            <a:r>
              <a:rPr lang="en-US" sz="4000" dirty="0">
                <a:solidFill>
                  <a:srgbClr val="FF33CC"/>
                </a:solidFill>
              </a:rPr>
              <a:t>policy. </a:t>
            </a:r>
            <a:endParaRPr lang="en-US" sz="4000" dirty="0" smtClean="0">
              <a:solidFill>
                <a:srgbClr val="FF33CC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sz="4000" dirty="0" smtClean="0">
                <a:solidFill>
                  <a:srgbClr val="C10722"/>
                </a:solidFill>
              </a:rPr>
              <a:t>With </a:t>
            </a:r>
            <a:r>
              <a:rPr lang="en-US" sz="4000" dirty="0">
                <a:solidFill>
                  <a:srgbClr val="C10722"/>
                </a:solidFill>
              </a:rPr>
              <a:t>unsupervised statistical learning, there are inputs </a:t>
            </a:r>
            <a:r>
              <a:rPr lang="en-US" sz="4000" dirty="0" smtClean="0">
                <a:solidFill>
                  <a:srgbClr val="C10722"/>
                </a:solidFill>
              </a:rPr>
              <a:t>but no </a:t>
            </a:r>
            <a:r>
              <a:rPr lang="en-US" sz="4000" dirty="0">
                <a:solidFill>
                  <a:srgbClr val="C10722"/>
                </a:solidFill>
              </a:rPr>
              <a:t>supervising </a:t>
            </a:r>
            <a:r>
              <a:rPr lang="en-US" sz="4000" dirty="0" smtClean="0">
                <a:solidFill>
                  <a:srgbClr val="C10722"/>
                </a:solidFill>
              </a:rPr>
              <a:t>output; nevertheless </a:t>
            </a:r>
            <a:r>
              <a:rPr lang="en-US" sz="4000" dirty="0">
                <a:solidFill>
                  <a:srgbClr val="C10722"/>
                </a:solidFill>
              </a:rPr>
              <a:t>we can learn relationships and </a:t>
            </a:r>
            <a:r>
              <a:rPr lang="en-US" sz="4000" dirty="0" smtClean="0">
                <a:solidFill>
                  <a:srgbClr val="C10722"/>
                </a:solidFill>
              </a:rPr>
              <a:t>structure </a:t>
            </a:r>
            <a:r>
              <a:rPr lang="en-IN" sz="4000" dirty="0" smtClean="0">
                <a:solidFill>
                  <a:srgbClr val="C10722"/>
                </a:solidFill>
              </a:rPr>
              <a:t>from </a:t>
            </a:r>
            <a:r>
              <a:rPr lang="en-IN" sz="4000" dirty="0">
                <a:solidFill>
                  <a:srgbClr val="C10722"/>
                </a:solidFill>
              </a:rPr>
              <a:t>such data.</a:t>
            </a:r>
          </a:p>
        </p:txBody>
      </p:sp>
    </p:spTree>
    <p:extLst>
      <p:ext uri="{BB962C8B-B14F-4D97-AF65-F5344CB8AC3E}">
        <p14:creationId xmlns:p14="http://schemas.microsoft.com/office/powerpoint/2010/main" val="1491276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000" b="1" dirty="0" smtClean="0">
                <a:solidFill>
                  <a:srgbClr val="FF33CC"/>
                </a:solidFill>
              </a:rPr>
              <a:t>Summary</a:t>
            </a:r>
            <a:endParaRPr lang="en-IN" sz="6000" b="1" dirty="0">
              <a:solidFill>
                <a:srgbClr val="FF33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17008" y="2714045"/>
            <a:ext cx="14706126" cy="5159161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00B050"/>
                </a:solidFill>
              </a:rPr>
              <a:t>In this session, </a:t>
            </a:r>
            <a:endParaRPr lang="en-IN" sz="4000" b="1" dirty="0" smtClean="0">
              <a:solidFill>
                <a:srgbClr val="00B050"/>
              </a:solidFill>
            </a:endParaRPr>
          </a:p>
          <a:p>
            <a:pPr lvl="3">
              <a:lnSpc>
                <a:spcPct val="150000"/>
              </a:lnSpc>
            </a:pPr>
            <a:r>
              <a:rPr lang="en-IN" sz="4000" b="1" dirty="0" smtClean="0">
                <a:solidFill>
                  <a:srgbClr val="00B050"/>
                </a:solidFill>
              </a:rPr>
              <a:t>Statistical Machine  Learning</a:t>
            </a:r>
          </a:p>
          <a:p>
            <a:pPr lvl="3">
              <a:lnSpc>
                <a:spcPct val="150000"/>
              </a:lnSpc>
            </a:pPr>
            <a:r>
              <a:rPr lang="en-IN" sz="4000" dirty="0">
                <a:solidFill>
                  <a:srgbClr val="FF0000"/>
                </a:solidFill>
              </a:rPr>
              <a:t>Function </a:t>
            </a:r>
            <a:r>
              <a:rPr lang="en-IN" sz="4000" dirty="0" smtClean="0">
                <a:solidFill>
                  <a:srgbClr val="FF0000"/>
                </a:solidFill>
              </a:rPr>
              <a:t>Estimation</a:t>
            </a:r>
          </a:p>
          <a:p>
            <a:pPr lvl="3">
              <a:lnSpc>
                <a:spcPct val="150000"/>
              </a:lnSpc>
            </a:pPr>
            <a:r>
              <a:rPr lang="en-IN" sz="4000" b="1" dirty="0" smtClean="0">
                <a:solidFill>
                  <a:srgbClr val="FF0000"/>
                </a:solidFill>
              </a:rPr>
              <a:t>Measuring the accuracy of model</a:t>
            </a:r>
          </a:p>
        </p:txBody>
      </p:sp>
      <p:sp>
        <p:nvSpPr>
          <p:cNvPr id="4" name="Rectangle 3"/>
          <p:cNvSpPr/>
          <p:nvPr/>
        </p:nvSpPr>
        <p:spPr>
          <a:xfrm>
            <a:off x="10532269" y="7873206"/>
            <a:ext cx="238110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b="1" dirty="0" smtClean="0">
                <a:solidFill>
                  <a:srgbClr val="FF33CC"/>
                </a:solidFill>
              </a:rPr>
              <a:t>Thank You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00140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669" y="329406"/>
            <a:ext cx="14706126" cy="1167601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Statistical Learning</a:t>
            </a:r>
            <a:endParaRPr lang="en-IN" sz="4800" b="1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" y="2463006"/>
            <a:ext cx="14296571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824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669" y="329406"/>
            <a:ext cx="14706126" cy="1167601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Statistical Learning</a:t>
            </a:r>
            <a:endParaRPr lang="en-IN" sz="4800" b="1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1469" y="1396206"/>
            <a:ext cx="15621000" cy="9233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600" dirty="0">
                <a:solidFill>
                  <a:srgbClr val="210BA5"/>
                </a:solidFill>
              </a:rPr>
              <a:t>Wage </a:t>
            </a:r>
            <a:r>
              <a:rPr lang="en-US" sz="3600" dirty="0" smtClean="0">
                <a:solidFill>
                  <a:srgbClr val="210BA5"/>
                </a:solidFill>
              </a:rPr>
              <a:t>data: contains </a:t>
            </a:r>
            <a:r>
              <a:rPr lang="en-US" sz="3600" dirty="0">
                <a:solidFill>
                  <a:srgbClr val="210BA5"/>
                </a:solidFill>
              </a:rPr>
              <a:t>income survey information for </a:t>
            </a:r>
            <a:r>
              <a:rPr lang="en-US" sz="3600" dirty="0" smtClean="0">
                <a:solidFill>
                  <a:srgbClr val="210BA5"/>
                </a:solidFill>
              </a:rPr>
              <a:t>males. </a:t>
            </a:r>
          </a:p>
          <a:p>
            <a:pPr marL="571500" indent="-5715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600" dirty="0" smtClean="0">
                <a:solidFill>
                  <a:srgbClr val="FF33CC"/>
                </a:solidFill>
              </a:rPr>
              <a:t>Left</a:t>
            </a:r>
            <a:r>
              <a:rPr lang="en-US" sz="3600" dirty="0">
                <a:solidFill>
                  <a:srgbClr val="FF33CC"/>
                </a:solidFill>
              </a:rPr>
              <a:t>: wage as a function </a:t>
            </a:r>
            <a:r>
              <a:rPr lang="en-US" sz="3600" dirty="0" smtClean="0">
                <a:solidFill>
                  <a:srgbClr val="FF33CC"/>
                </a:solidFill>
              </a:rPr>
              <a:t>of age</a:t>
            </a:r>
            <a:r>
              <a:rPr lang="en-US" sz="3600" dirty="0">
                <a:solidFill>
                  <a:srgbClr val="FF33CC"/>
                </a:solidFill>
              </a:rPr>
              <a:t>. </a:t>
            </a:r>
            <a:endParaRPr lang="en-US" sz="3600" dirty="0" smtClean="0">
              <a:solidFill>
                <a:srgbClr val="FF33CC"/>
              </a:solidFill>
            </a:endParaRPr>
          </a:p>
          <a:p>
            <a:pPr marL="1133079" lvl="1" indent="-5715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600" dirty="0" smtClean="0">
                <a:solidFill>
                  <a:srgbClr val="7030A0"/>
                </a:solidFill>
              </a:rPr>
              <a:t>On </a:t>
            </a:r>
            <a:r>
              <a:rPr lang="en-US" sz="3600" dirty="0">
                <a:solidFill>
                  <a:srgbClr val="7030A0"/>
                </a:solidFill>
              </a:rPr>
              <a:t>average, wage increases with age until about 60 years of age, at </a:t>
            </a:r>
            <a:r>
              <a:rPr lang="en-US" sz="3600" dirty="0" smtClean="0">
                <a:solidFill>
                  <a:srgbClr val="7030A0"/>
                </a:solidFill>
              </a:rPr>
              <a:t>which point </a:t>
            </a:r>
            <a:r>
              <a:rPr lang="en-US" sz="3600" dirty="0">
                <a:solidFill>
                  <a:srgbClr val="7030A0"/>
                </a:solidFill>
              </a:rPr>
              <a:t>it begins to decline. </a:t>
            </a:r>
            <a:endParaRPr lang="en-US" sz="3600" dirty="0" smtClean="0">
              <a:solidFill>
                <a:srgbClr val="7030A0"/>
              </a:solidFill>
            </a:endParaRPr>
          </a:p>
          <a:p>
            <a:pPr marL="571500" indent="-5715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600" dirty="0" smtClean="0">
                <a:solidFill>
                  <a:srgbClr val="FF33CC"/>
                </a:solidFill>
              </a:rPr>
              <a:t>Center</a:t>
            </a:r>
            <a:r>
              <a:rPr lang="en-US" sz="3600" dirty="0">
                <a:solidFill>
                  <a:srgbClr val="FF33CC"/>
                </a:solidFill>
              </a:rPr>
              <a:t>: wage as a function of year. </a:t>
            </a:r>
            <a:endParaRPr lang="en-US" sz="3600" dirty="0" smtClean="0">
              <a:solidFill>
                <a:srgbClr val="FF33CC"/>
              </a:solidFill>
            </a:endParaRPr>
          </a:p>
          <a:p>
            <a:pPr marL="1133079" lvl="1" indent="-5715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600" dirty="0" smtClean="0">
                <a:solidFill>
                  <a:srgbClr val="7030A0"/>
                </a:solidFill>
              </a:rPr>
              <a:t>There </a:t>
            </a:r>
            <a:r>
              <a:rPr lang="en-US" sz="3600" dirty="0">
                <a:solidFill>
                  <a:srgbClr val="7030A0"/>
                </a:solidFill>
              </a:rPr>
              <a:t>is a </a:t>
            </a:r>
            <a:r>
              <a:rPr lang="en-US" sz="3600" dirty="0" smtClean="0">
                <a:solidFill>
                  <a:srgbClr val="7030A0"/>
                </a:solidFill>
              </a:rPr>
              <a:t>slow but </a:t>
            </a:r>
            <a:r>
              <a:rPr lang="en-US" sz="3600" dirty="0">
                <a:solidFill>
                  <a:srgbClr val="7030A0"/>
                </a:solidFill>
              </a:rPr>
              <a:t>steady increase of approximately </a:t>
            </a:r>
            <a:r>
              <a:rPr lang="en-US" sz="3600" dirty="0" smtClean="0">
                <a:solidFill>
                  <a:srgbClr val="7030A0"/>
                </a:solidFill>
              </a:rPr>
              <a:t>$10,000 </a:t>
            </a:r>
            <a:r>
              <a:rPr lang="en-US" sz="3600" dirty="0">
                <a:solidFill>
                  <a:srgbClr val="7030A0"/>
                </a:solidFill>
              </a:rPr>
              <a:t>in the average wage between </a:t>
            </a:r>
            <a:r>
              <a:rPr lang="en-US" sz="3600" dirty="0" smtClean="0">
                <a:solidFill>
                  <a:srgbClr val="7030A0"/>
                </a:solidFill>
              </a:rPr>
              <a:t>2003 and 2009 </a:t>
            </a:r>
          </a:p>
          <a:p>
            <a:pPr marL="571500" indent="-5715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600" dirty="0" smtClean="0">
                <a:solidFill>
                  <a:srgbClr val="FF33CC"/>
                </a:solidFill>
              </a:rPr>
              <a:t>Right</a:t>
            </a:r>
            <a:r>
              <a:rPr lang="en-US" sz="3600" dirty="0">
                <a:solidFill>
                  <a:srgbClr val="FF33CC"/>
                </a:solidFill>
              </a:rPr>
              <a:t>: Boxplots displaying wage as a function of education, with </a:t>
            </a:r>
            <a:r>
              <a:rPr lang="en-US" sz="3600" dirty="0" smtClean="0">
                <a:solidFill>
                  <a:srgbClr val="FF33CC"/>
                </a:solidFill>
              </a:rPr>
              <a:t>1 indicating </a:t>
            </a:r>
            <a:r>
              <a:rPr lang="en-US" sz="3600" dirty="0">
                <a:solidFill>
                  <a:srgbClr val="FF33CC"/>
                </a:solidFill>
              </a:rPr>
              <a:t>the lowest level (no high school diploma) and 5 the highest level (</a:t>
            </a:r>
            <a:r>
              <a:rPr lang="en-US" sz="3600" dirty="0" smtClean="0">
                <a:solidFill>
                  <a:srgbClr val="FF33CC"/>
                </a:solidFill>
              </a:rPr>
              <a:t>an advanced </a:t>
            </a:r>
            <a:r>
              <a:rPr lang="en-US" sz="3600" dirty="0">
                <a:solidFill>
                  <a:srgbClr val="FF33CC"/>
                </a:solidFill>
              </a:rPr>
              <a:t>graduate degree</a:t>
            </a:r>
            <a:r>
              <a:rPr lang="en-US" sz="3600" dirty="0" smtClean="0">
                <a:solidFill>
                  <a:srgbClr val="FF33CC"/>
                </a:solidFill>
              </a:rPr>
              <a:t>).</a:t>
            </a:r>
          </a:p>
          <a:p>
            <a:pPr marL="1133079" lvl="1" indent="-5715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600" dirty="0" smtClean="0">
                <a:solidFill>
                  <a:srgbClr val="7030A0"/>
                </a:solidFill>
              </a:rPr>
              <a:t>On </a:t>
            </a:r>
            <a:r>
              <a:rPr lang="en-US" sz="3600" dirty="0">
                <a:solidFill>
                  <a:srgbClr val="7030A0"/>
                </a:solidFill>
              </a:rPr>
              <a:t>average, wage increases with the level </a:t>
            </a:r>
            <a:r>
              <a:rPr lang="en-US" sz="3600" dirty="0" smtClean="0">
                <a:solidFill>
                  <a:srgbClr val="7030A0"/>
                </a:solidFill>
              </a:rPr>
              <a:t>of education</a:t>
            </a:r>
            <a:r>
              <a:rPr lang="en-US" sz="3600" dirty="0">
                <a:solidFill>
                  <a:srgbClr val="7030A0"/>
                </a:solidFill>
              </a:rPr>
              <a:t>.</a:t>
            </a:r>
            <a:endParaRPr lang="en-IN" sz="3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137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669" y="329406"/>
            <a:ext cx="14706126" cy="1167601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Statistical Learning</a:t>
            </a:r>
            <a:endParaRPr lang="en-IN" sz="4800" b="1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869" y="1624806"/>
            <a:ext cx="10592594" cy="8631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0439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669" y="329406"/>
            <a:ext cx="14706126" cy="1167601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</a:rPr>
              <a:t>History of Statistical </a:t>
            </a:r>
            <a:r>
              <a:rPr lang="en-US" sz="4800" b="1" dirty="0">
                <a:solidFill>
                  <a:srgbClr val="FF0000"/>
                </a:solidFill>
              </a:rPr>
              <a:t>Learning</a:t>
            </a:r>
            <a:endParaRPr lang="en-IN" sz="4800" b="1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3869" y="1853406"/>
            <a:ext cx="15240000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4000" dirty="0">
                <a:solidFill>
                  <a:srgbClr val="FF33CC"/>
                </a:solidFill>
              </a:rPr>
              <a:t>Legendre and Gauss </a:t>
            </a:r>
            <a:r>
              <a:rPr lang="en-US" sz="4000" dirty="0">
                <a:solidFill>
                  <a:srgbClr val="7030A0"/>
                </a:solidFill>
              </a:rPr>
              <a:t>published papers on the </a:t>
            </a:r>
            <a:r>
              <a:rPr lang="en-US" sz="4000" i="1" dirty="0" smtClean="0">
                <a:solidFill>
                  <a:srgbClr val="FF0000"/>
                </a:solidFill>
              </a:rPr>
              <a:t>method </a:t>
            </a:r>
            <a:r>
              <a:rPr lang="en-US" sz="4000" i="1" dirty="0">
                <a:solidFill>
                  <a:srgbClr val="FF0000"/>
                </a:solidFill>
              </a:rPr>
              <a:t>of least squares</a:t>
            </a:r>
            <a:r>
              <a:rPr lang="en-US" sz="4000" dirty="0">
                <a:solidFill>
                  <a:srgbClr val="7030A0"/>
                </a:solidFill>
              </a:rPr>
              <a:t>, which implemented the earliest form of what is now </a:t>
            </a:r>
            <a:r>
              <a:rPr lang="en-US" sz="4000" dirty="0" smtClean="0">
                <a:solidFill>
                  <a:srgbClr val="7030A0"/>
                </a:solidFill>
              </a:rPr>
              <a:t>known </a:t>
            </a:r>
            <a:r>
              <a:rPr lang="en-US" sz="4000" dirty="0" smtClean="0">
                <a:solidFill>
                  <a:srgbClr val="FF0000"/>
                </a:solidFill>
              </a:rPr>
              <a:t>as </a:t>
            </a:r>
            <a:r>
              <a:rPr lang="en-US" sz="4000" i="1" dirty="0">
                <a:solidFill>
                  <a:srgbClr val="FF0000"/>
                </a:solidFill>
              </a:rPr>
              <a:t>linear regression</a:t>
            </a:r>
            <a:r>
              <a:rPr lang="en-US" sz="4000" dirty="0">
                <a:solidFill>
                  <a:srgbClr val="7030A0"/>
                </a:solidFill>
              </a:rPr>
              <a:t>. </a:t>
            </a:r>
            <a:r>
              <a:rPr lang="en-US" sz="4000" dirty="0">
                <a:solidFill>
                  <a:srgbClr val="C00000"/>
                </a:solidFill>
              </a:rPr>
              <a:t>The approach was first successfully applied to </a:t>
            </a:r>
            <a:r>
              <a:rPr lang="en-US" sz="4000" dirty="0" smtClean="0">
                <a:solidFill>
                  <a:srgbClr val="C00000"/>
                </a:solidFill>
              </a:rPr>
              <a:t>problems </a:t>
            </a:r>
            <a:r>
              <a:rPr lang="en-IN" sz="4000" dirty="0" smtClean="0">
                <a:solidFill>
                  <a:srgbClr val="C00000"/>
                </a:solidFill>
              </a:rPr>
              <a:t>in </a:t>
            </a:r>
            <a:r>
              <a:rPr lang="en-IN" sz="4000" dirty="0">
                <a:solidFill>
                  <a:srgbClr val="C00000"/>
                </a:solidFill>
              </a:rPr>
              <a:t>astronomy</a:t>
            </a:r>
            <a:r>
              <a:rPr lang="en-IN" sz="4000" dirty="0" smtClean="0">
                <a:solidFill>
                  <a:srgbClr val="C00000"/>
                </a:solidFill>
              </a:rPr>
              <a:t>.</a:t>
            </a:r>
          </a:p>
          <a:p>
            <a:pPr marL="571500" indent="-5715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4000" dirty="0" smtClean="0">
                <a:solidFill>
                  <a:srgbClr val="0070C0"/>
                </a:solidFill>
              </a:rPr>
              <a:t>Linear </a:t>
            </a:r>
            <a:r>
              <a:rPr lang="en-US" sz="4000" dirty="0">
                <a:solidFill>
                  <a:srgbClr val="0070C0"/>
                </a:solidFill>
              </a:rPr>
              <a:t>regression is used for predicting quantitative </a:t>
            </a:r>
            <a:r>
              <a:rPr lang="en-US" sz="4000" dirty="0" smtClean="0">
                <a:solidFill>
                  <a:srgbClr val="0070C0"/>
                </a:solidFill>
              </a:rPr>
              <a:t>values, such </a:t>
            </a:r>
            <a:r>
              <a:rPr lang="en-US" sz="4000" dirty="0">
                <a:solidFill>
                  <a:srgbClr val="0070C0"/>
                </a:solidFill>
              </a:rPr>
              <a:t>as an individual’s salary. </a:t>
            </a:r>
            <a:endParaRPr lang="en-US" sz="4000" dirty="0" smtClean="0">
              <a:solidFill>
                <a:srgbClr val="0070C0"/>
              </a:solidFill>
            </a:endParaRPr>
          </a:p>
          <a:p>
            <a:pPr marL="571500" indent="-5715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4000" dirty="0" smtClean="0">
                <a:solidFill>
                  <a:srgbClr val="210BA5"/>
                </a:solidFill>
              </a:rPr>
              <a:t>In </a:t>
            </a:r>
            <a:r>
              <a:rPr lang="en-US" sz="4000" dirty="0">
                <a:solidFill>
                  <a:srgbClr val="210BA5"/>
                </a:solidFill>
              </a:rPr>
              <a:t>order to predict qualitative values, such </a:t>
            </a:r>
            <a:r>
              <a:rPr lang="en-US" sz="4000" dirty="0" smtClean="0">
                <a:solidFill>
                  <a:srgbClr val="210BA5"/>
                </a:solidFill>
              </a:rPr>
              <a:t>as whether </a:t>
            </a:r>
            <a:r>
              <a:rPr lang="en-US" sz="4000" dirty="0">
                <a:solidFill>
                  <a:srgbClr val="210BA5"/>
                </a:solidFill>
              </a:rPr>
              <a:t>a patient survives or dies, or whether the stock market </a:t>
            </a:r>
            <a:r>
              <a:rPr lang="en-US" sz="4000" dirty="0" smtClean="0">
                <a:solidFill>
                  <a:srgbClr val="210BA5"/>
                </a:solidFill>
              </a:rPr>
              <a:t>increases or </a:t>
            </a:r>
            <a:r>
              <a:rPr lang="en-US" sz="4000" dirty="0">
                <a:solidFill>
                  <a:srgbClr val="210BA5"/>
                </a:solidFill>
              </a:rPr>
              <a:t>decreases, </a:t>
            </a:r>
            <a:r>
              <a:rPr lang="en-US" sz="4000" dirty="0">
                <a:solidFill>
                  <a:srgbClr val="FF0000"/>
                </a:solidFill>
              </a:rPr>
              <a:t>Fisher proposed </a:t>
            </a:r>
            <a:r>
              <a:rPr lang="en-US" sz="4000" i="1" dirty="0">
                <a:solidFill>
                  <a:srgbClr val="FF0000"/>
                </a:solidFill>
              </a:rPr>
              <a:t>linear discriminant analysis </a:t>
            </a:r>
            <a:r>
              <a:rPr lang="en-US" sz="4000" dirty="0">
                <a:solidFill>
                  <a:srgbClr val="FF0000"/>
                </a:solidFill>
              </a:rPr>
              <a:t>in 1936.</a:t>
            </a:r>
            <a:endParaRPr lang="en-IN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75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669" y="329406"/>
            <a:ext cx="14706126" cy="1167601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</a:rPr>
              <a:t>History of Statistical </a:t>
            </a:r>
            <a:r>
              <a:rPr lang="en-US" sz="4800" b="1" dirty="0">
                <a:solidFill>
                  <a:srgbClr val="FF0000"/>
                </a:solidFill>
              </a:rPr>
              <a:t>Learning</a:t>
            </a:r>
            <a:endParaRPr lang="en-IN" sz="4800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1469" y="1472406"/>
            <a:ext cx="15621000" cy="9147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IN" sz="3600" dirty="0">
                <a:solidFill>
                  <a:srgbClr val="C00000"/>
                </a:solidFill>
              </a:rPr>
              <a:t>In </a:t>
            </a:r>
            <a:r>
              <a:rPr lang="en-IN" sz="3600" dirty="0" smtClean="0">
                <a:solidFill>
                  <a:srgbClr val="C00000"/>
                </a:solidFill>
              </a:rPr>
              <a:t>the </a:t>
            </a:r>
            <a:r>
              <a:rPr lang="en-US" sz="3600" dirty="0" smtClean="0">
                <a:solidFill>
                  <a:srgbClr val="C00000"/>
                </a:solidFill>
              </a:rPr>
              <a:t>1940s</a:t>
            </a:r>
            <a:r>
              <a:rPr lang="en-US" sz="3600" dirty="0">
                <a:solidFill>
                  <a:srgbClr val="C00000"/>
                </a:solidFill>
              </a:rPr>
              <a:t>, various authors put forth an alternative approach, </a:t>
            </a:r>
            <a:r>
              <a:rPr lang="en-US" sz="3600" b="1" i="1" dirty="0">
                <a:solidFill>
                  <a:srgbClr val="FF33CC"/>
                </a:solidFill>
              </a:rPr>
              <a:t>logistic regression</a:t>
            </a:r>
            <a:r>
              <a:rPr lang="en-US" sz="3600" b="1" dirty="0">
                <a:solidFill>
                  <a:srgbClr val="FF33CC"/>
                </a:solidFill>
              </a:rPr>
              <a:t>.</a:t>
            </a:r>
          </a:p>
          <a:p>
            <a:pPr marL="571500" indent="-5715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600" dirty="0">
                <a:solidFill>
                  <a:srgbClr val="0070C0"/>
                </a:solidFill>
              </a:rPr>
              <a:t>In the early 1970s, </a:t>
            </a:r>
            <a:r>
              <a:rPr lang="en-US" sz="3600" dirty="0" err="1">
                <a:solidFill>
                  <a:srgbClr val="0070C0"/>
                </a:solidFill>
              </a:rPr>
              <a:t>Nelder</a:t>
            </a:r>
            <a:r>
              <a:rPr lang="en-US" sz="3600" dirty="0">
                <a:solidFill>
                  <a:srgbClr val="0070C0"/>
                </a:solidFill>
              </a:rPr>
              <a:t> and </a:t>
            </a:r>
            <a:r>
              <a:rPr lang="en-US" sz="3600" dirty="0" err="1">
                <a:solidFill>
                  <a:srgbClr val="0070C0"/>
                </a:solidFill>
              </a:rPr>
              <a:t>Wedderburn</a:t>
            </a:r>
            <a:r>
              <a:rPr lang="en-US" sz="3600" dirty="0">
                <a:solidFill>
                  <a:srgbClr val="0070C0"/>
                </a:solidFill>
              </a:rPr>
              <a:t> coined the term </a:t>
            </a:r>
            <a:r>
              <a:rPr lang="en-US" sz="3600" i="1" dirty="0" smtClean="0">
                <a:solidFill>
                  <a:srgbClr val="FF33CC"/>
                </a:solidFill>
              </a:rPr>
              <a:t>generalized linear </a:t>
            </a:r>
            <a:r>
              <a:rPr lang="en-US" sz="3600" i="1" dirty="0">
                <a:solidFill>
                  <a:srgbClr val="FF33CC"/>
                </a:solidFill>
              </a:rPr>
              <a:t>models </a:t>
            </a:r>
            <a:r>
              <a:rPr lang="en-US" sz="3600" dirty="0">
                <a:solidFill>
                  <a:srgbClr val="0070C0"/>
                </a:solidFill>
              </a:rPr>
              <a:t>for an entire class of statistical learning methods that </a:t>
            </a:r>
            <a:r>
              <a:rPr lang="en-US" sz="3600" b="1" dirty="0" smtClean="0">
                <a:solidFill>
                  <a:srgbClr val="FF33CC"/>
                </a:solidFill>
              </a:rPr>
              <a:t>include both </a:t>
            </a:r>
            <a:r>
              <a:rPr lang="en-US" sz="3600" b="1" dirty="0">
                <a:solidFill>
                  <a:srgbClr val="FF33CC"/>
                </a:solidFill>
              </a:rPr>
              <a:t>linear and logistic </a:t>
            </a:r>
            <a:r>
              <a:rPr lang="en-US" sz="3600" b="1" dirty="0" smtClean="0">
                <a:solidFill>
                  <a:srgbClr val="FF33CC"/>
                </a:solidFill>
              </a:rPr>
              <a:t>regression.</a:t>
            </a:r>
          </a:p>
          <a:p>
            <a:pPr marL="571500" indent="-5715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600" dirty="0" smtClean="0"/>
              <a:t>By </a:t>
            </a:r>
            <a:r>
              <a:rPr lang="en-US" sz="3600" dirty="0"/>
              <a:t>the </a:t>
            </a:r>
            <a:r>
              <a:rPr lang="en-US" sz="3600" b="1" dirty="0"/>
              <a:t>1980s</a:t>
            </a:r>
            <a:r>
              <a:rPr lang="en-US" sz="3600" dirty="0"/>
              <a:t>, computing technology had finally improved </a:t>
            </a:r>
            <a:r>
              <a:rPr lang="en-US" sz="3600" dirty="0" smtClean="0"/>
              <a:t>sufficiently that </a:t>
            </a:r>
            <a:r>
              <a:rPr lang="en-US" sz="3600" b="1" dirty="0">
                <a:solidFill>
                  <a:srgbClr val="210BA5"/>
                </a:solidFill>
              </a:rPr>
              <a:t>non-linear methods were no longer computationally </a:t>
            </a:r>
            <a:r>
              <a:rPr lang="en-US" sz="3600" b="1" dirty="0" smtClean="0">
                <a:solidFill>
                  <a:srgbClr val="210BA5"/>
                </a:solidFill>
              </a:rPr>
              <a:t>prohibitive.</a:t>
            </a:r>
          </a:p>
          <a:p>
            <a:pPr marL="571500" indent="-5715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600" dirty="0" smtClean="0"/>
              <a:t>In mid </a:t>
            </a:r>
            <a:r>
              <a:rPr lang="en-US" sz="3600" b="1" dirty="0" smtClean="0"/>
              <a:t>1980s</a:t>
            </a:r>
            <a:r>
              <a:rPr lang="en-US" sz="3600" dirty="0" smtClean="0"/>
              <a:t> </a:t>
            </a:r>
            <a:r>
              <a:rPr lang="en-US" sz="3600" dirty="0" err="1"/>
              <a:t>Breiman</a:t>
            </a:r>
            <a:r>
              <a:rPr lang="en-US" sz="3600" dirty="0"/>
              <a:t>, Friedman, </a:t>
            </a:r>
            <a:r>
              <a:rPr lang="en-US" sz="3600" dirty="0" err="1"/>
              <a:t>Olshen</a:t>
            </a:r>
            <a:r>
              <a:rPr lang="en-US" sz="3600" dirty="0"/>
              <a:t> and Stone </a:t>
            </a:r>
            <a:r>
              <a:rPr lang="en-US" sz="3600" b="1" dirty="0">
                <a:solidFill>
                  <a:srgbClr val="FF33CC"/>
                </a:solidFill>
              </a:rPr>
              <a:t>introduced </a:t>
            </a:r>
            <a:r>
              <a:rPr lang="en-US" sz="3600" b="1" i="1" dirty="0">
                <a:solidFill>
                  <a:srgbClr val="FF33CC"/>
                </a:solidFill>
              </a:rPr>
              <a:t>classification </a:t>
            </a:r>
            <a:r>
              <a:rPr lang="en-US" sz="3600" b="1" i="1" dirty="0" smtClean="0">
                <a:solidFill>
                  <a:srgbClr val="FF33CC"/>
                </a:solidFill>
              </a:rPr>
              <a:t>and regression </a:t>
            </a:r>
            <a:r>
              <a:rPr lang="en-US" sz="3600" b="1" i="1" dirty="0">
                <a:solidFill>
                  <a:srgbClr val="FF33CC"/>
                </a:solidFill>
              </a:rPr>
              <a:t>trees</a:t>
            </a:r>
            <a:r>
              <a:rPr lang="en-US" sz="3600" dirty="0"/>
              <a:t>, and were among the first to </a:t>
            </a:r>
            <a:r>
              <a:rPr lang="en-US" sz="3600" b="1" dirty="0">
                <a:solidFill>
                  <a:srgbClr val="C00000"/>
                </a:solidFill>
              </a:rPr>
              <a:t>demonstrate the power of </a:t>
            </a:r>
            <a:r>
              <a:rPr lang="en-US" sz="3600" b="1" dirty="0" smtClean="0">
                <a:solidFill>
                  <a:srgbClr val="C00000"/>
                </a:solidFill>
              </a:rPr>
              <a:t>a detailed </a:t>
            </a:r>
            <a:r>
              <a:rPr lang="en-US" sz="3600" b="1" dirty="0">
                <a:solidFill>
                  <a:srgbClr val="C00000"/>
                </a:solidFill>
              </a:rPr>
              <a:t>practical implementation of a method</a:t>
            </a:r>
            <a:r>
              <a:rPr lang="en-US" sz="3600" dirty="0"/>
              <a:t>, including </a:t>
            </a:r>
            <a:r>
              <a:rPr lang="en-US" sz="3600" dirty="0" smtClean="0"/>
              <a:t>cross-validation </a:t>
            </a:r>
            <a:r>
              <a:rPr lang="en-IN" sz="3600" dirty="0" smtClean="0"/>
              <a:t>for </a:t>
            </a:r>
            <a:r>
              <a:rPr lang="en-IN" sz="3600" dirty="0"/>
              <a:t>model </a:t>
            </a:r>
            <a:r>
              <a:rPr lang="en-IN" sz="3600" dirty="0" smtClean="0"/>
              <a:t>selection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4106844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669" y="329406"/>
            <a:ext cx="14706126" cy="1167601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</a:rPr>
              <a:t>History of Statistical </a:t>
            </a:r>
            <a:r>
              <a:rPr lang="en-US" sz="4800" b="1" dirty="0">
                <a:solidFill>
                  <a:srgbClr val="FF0000"/>
                </a:solidFill>
              </a:rPr>
              <a:t>Learning</a:t>
            </a:r>
            <a:endParaRPr lang="en-IN" sz="4800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0069" y="1929606"/>
            <a:ext cx="150876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600" dirty="0"/>
              <a:t>Hastie and </a:t>
            </a:r>
            <a:r>
              <a:rPr lang="en-US" sz="3600" dirty="0" err="1"/>
              <a:t>Tibshirani</a:t>
            </a:r>
            <a:r>
              <a:rPr lang="en-US" sz="3600" dirty="0"/>
              <a:t> coined the term </a:t>
            </a:r>
            <a:r>
              <a:rPr lang="en-US" sz="3600" b="1" i="1" dirty="0">
                <a:solidFill>
                  <a:srgbClr val="FF33CC"/>
                </a:solidFill>
              </a:rPr>
              <a:t>generalized </a:t>
            </a:r>
            <a:r>
              <a:rPr lang="en-US" sz="3600" b="1" i="1" dirty="0" smtClean="0">
                <a:solidFill>
                  <a:srgbClr val="FF33CC"/>
                </a:solidFill>
              </a:rPr>
              <a:t>additive models </a:t>
            </a:r>
            <a:r>
              <a:rPr lang="en-US" sz="3600" dirty="0"/>
              <a:t>in </a:t>
            </a:r>
            <a:r>
              <a:rPr lang="en-US" sz="3600" b="1" dirty="0"/>
              <a:t>1986</a:t>
            </a:r>
            <a:r>
              <a:rPr lang="en-US" sz="3600" dirty="0"/>
              <a:t> for a class of non-linear extensions to generalized </a:t>
            </a:r>
            <a:r>
              <a:rPr lang="en-US" sz="3600" dirty="0" smtClean="0"/>
              <a:t>linear models</a:t>
            </a:r>
            <a:r>
              <a:rPr lang="en-US" sz="3600" dirty="0"/>
              <a:t>, and also </a:t>
            </a:r>
            <a:r>
              <a:rPr lang="en-US" sz="3600" dirty="0">
                <a:solidFill>
                  <a:srgbClr val="FF0000"/>
                </a:solidFill>
              </a:rPr>
              <a:t>provided a practical software </a:t>
            </a:r>
            <a:r>
              <a:rPr lang="en-US" sz="3600" dirty="0" smtClean="0">
                <a:solidFill>
                  <a:srgbClr val="FF0000"/>
                </a:solidFill>
              </a:rPr>
              <a:t>implementation</a:t>
            </a:r>
          </a:p>
          <a:p>
            <a:pPr marL="571500" indent="-5715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600" dirty="0" smtClean="0">
                <a:solidFill>
                  <a:srgbClr val="210BA5"/>
                </a:solidFill>
              </a:rPr>
              <a:t>Since </a:t>
            </a:r>
            <a:r>
              <a:rPr lang="en-US" sz="3600" dirty="0">
                <a:solidFill>
                  <a:srgbClr val="210BA5"/>
                </a:solidFill>
              </a:rPr>
              <a:t>that time, inspired by the advent of </a:t>
            </a:r>
            <a:r>
              <a:rPr lang="en-US" sz="3600" i="1" dirty="0">
                <a:solidFill>
                  <a:srgbClr val="210BA5"/>
                </a:solidFill>
              </a:rPr>
              <a:t>machine learning </a:t>
            </a:r>
            <a:r>
              <a:rPr lang="en-US" sz="3600" dirty="0">
                <a:solidFill>
                  <a:srgbClr val="210BA5"/>
                </a:solidFill>
              </a:rPr>
              <a:t>and </a:t>
            </a:r>
            <a:r>
              <a:rPr lang="en-US" sz="3600" dirty="0" smtClean="0">
                <a:solidFill>
                  <a:srgbClr val="210BA5"/>
                </a:solidFill>
              </a:rPr>
              <a:t>other disciplines</a:t>
            </a:r>
            <a:r>
              <a:rPr lang="en-US" sz="3600" dirty="0">
                <a:solidFill>
                  <a:srgbClr val="210BA5"/>
                </a:solidFill>
              </a:rPr>
              <a:t>, statistical learning has emerged as a new subfield in </a:t>
            </a:r>
            <a:r>
              <a:rPr lang="en-US" sz="3600" dirty="0" smtClean="0">
                <a:solidFill>
                  <a:srgbClr val="210BA5"/>
                </a:solidFill>
              </a:rPr>
              <a:t>statistics, focused </a:t>
            </a:r>
            <a:r>
              <a:rPr lang="en-US" sz="3600" dirty="0">
                <a:solidFill>
                  <a:srgbClr val="210BA5"/>
                </a:solidFill>
              </a:rPr>
              <a:t>on supervised and unsupervised modeling and prediction. </a:t>
            </a:r>
            <a:endParaRPr lang="en-US" sz="3600" dirty="0" smtClean="0">
              <a:solidFill>
                <a:srgbClr val="210BA5"/>
              </a:solidFill>
            </a:endParaRPr>
          </a:p>
          <a:p>
            <a:pPr marL="571500" indent="-5715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600" dirty="0" smtClean="0">
                <a:solidFill>
                  <a:srgbClr val="00B0F0"/>
                </a:solidFill>
              </a:rPr>
              <a:t>In recent years</a:t>
            </a:r>
            <a:r>
              <a:rPr lang="en-US" sz="3600" dirty="0">
                <a:solidFill>
                  <a:srgbClr val="00B0F0"/>
                </a:solidFill>
              </a:rPr>
              <a:t>, progress in statistical learning has been marked by the </a:t>
            </a:r>
            <a:r>
              <a:rPr lang="en-US" sz="3600" dirty="0" smtClean="0">
                <a:solidFill>
                  <a:srgbClr val="00B0F0"/>
                </a:solidFill>
              </a:rPr>
              <a:t>increasing availability </a:t>
            </a:r>
            <a:r>
              <a:rPr lang="en-US" sz="3600" dirty="0">
                <a:solidFill>
                  <a:srgbClr val="00B0F0"/>
                </a:solidFill>
              </a:rPr>
              <a:t>of powerful and relatively user-friendly </a:t>
            </a:r>
            <a:r>
              <a:rPr lang="en-US" sz="3600" dirty="0" smtClean="0">
                <a:solidFill>
                  <a:srgbClr val="00B0F0"/>
                </a:solidFill>
              </a:rPr>
              <a:t>software.</a:t>
            </a:r>
          </a:p>
        </p:txBody>
      </p:sp>
    </p:spTree>
    <p:extLst>
      <p:ext uri="{BB962C8B-B14F-4D97-AF65-F5344CB8AC3E}">
        <p14:creationId xmlns:p14="http://schemas.microsoft.com/office/powerpoint/2010/main" val="46368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669" y="177006"/>
            <a:ext cx="14706126" cy="1167601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</a:rPr>
              <a:t>Example for Statistical </a:t>
            </a:r>
            <a:r>
              <a:rPr lang="en-US" sz="4800" b="1" dirty="0">
                <a:solidFill>
                  <a:srgbClr val="FF0000"/>
                </a:solidFill>
              </a:rPr>
              <a:t>Learning</a:t>
            </a:r>
            <a:endParaRPr lang="en-IN" sz="4800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73868" y="1243806"/>
            <a:ext cx="15124323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just">
              <a:buFont typeface="Arial" pitchFamily="34" charset="0"/>
              <a:buChar char="•"/>
            </a:pPr>
            <a:r>
              <a:rPr lang="en-US" sz="3800" dirty="0">
                <a:solidFill>
                  <a:srgbClr val="0070C0"/>
                </a:solidFill>
              </a:rPr>
              <a:t>Suppose that we are statistical consultants hired by </a:t>
            </a:r>
            <a:r>
              <a:rPr lang="en-US" sz="3800" dirty="0" smtClean="0">
                <a:solidFill>
                  <a:srgbClr val="0070C0"/>
                </a:solidFill>
              </a:rPr>
              <a:t>a client </a:t>
            </a:r>
            <a:r>
              <a:rPr lang="en-US" sz="3800" dirty="0">
                <a:solidFill>
                  <a:srgbClr val="0070C0"/>
                </a:solidFill>
              </a:rPr>
              <a:t>to provide advice on how to improve sales of a particular </a:t>
            </a:r>
            <a:r>
              <a:rPr lang="en-US" sz="3800" dirty="0" smtClean="0">
                <a:solidFill>
                  <a:srgbClr val="0070C0"/>
                </a:solidFill>
              </a:rPr>
              <a:t>product.</a:t>
            </a:r>
          </a:p>
          <a:p>
            <a:pPr marL="571500" indent="-571500" algn="just">
              <a:buFont typeface="Arial" pitchFamily="34" charset="0"/>
              <a:buChar char="•"/>
            </a:pPr>
            <a:r>
              <a:rPr lang="en-US" sz="3800" dirty="0" smtClean="0">
                <a:solidFill>
                  <a:srgbClr val="FF0000"/>
                </a:solidFill>
              </a:rPr>
              <a:t>The Advertising </a:t>
            </a:r>
            <a:r>
              <a:rPr lang="en-US" sz="3800" dirty="0">
                <a:solidFill>
                  <a:srgbClr val="FF0000"/>
                </a:solidFill>
              </a:rPr>
              <a:t>data set consists of the sales of that product in </a:t>
            </a:r>
            <a:r>
              <a:rPr lang="en-US" sz="3800" dirty="0" smtClean="0">
                <a:solidFill>
                  <a:srgbClr val="FF0000"/>
                </a:solidFill>
              </a:rPr>
              <a:t>200 different markets</a:t>
            </a:r>
            <a:r>
              <a:rPr lang="en-US" sz="3800" dirty="0">
                <a:solidFill>
                  <a:srgbClr val="FF0000"/>
                </a:solidFill>
              </a:rPr>
              <a:t>, along with advertising budgets for the product in each of </a:t>
            </a:r>
            <a:r>
              <a:rPr lang="en-US" sz="3800" dirty="0" smtClean="0">
                <a:solidFill>
                  <a:srgbClr val="FF0000"/>
                </a:solidFill>
              </a:rPr>
              <a:t>those markets </a:t>
            </a:r>
            <a:r>
              <a:rPr lang="en-US" sz="3800" dirty="0">
                <a:solidFill>
                  <a:srgbClr val="FF0000"/>
                </a:solidFill>
              </a:rPr>
              <a:t>for three different media: TV, </a:t>
            </a:r>
            <a:r>
              <a:rPr lang="en-US" sz="3800" dirty="0" smtClean="0">
                <a:solidFill>
                  <a:srgbClr val="FF0000"/>
                </a:solidFill>
              </a:rPr>
              <a:t>Radio</a:t>
            </a:r>
            <a:r>
              <a:rPr lang="en-US" sz="3800" dirty="0">
                <a:solidFill>
                  <a:srgbClr val="FF0000"/>
                </a:solidFill>
              </a:rPr>
              <a:t>, and </a:t>
            </a:r>
            <a:r>
              <a:rPr lang="en-US" sz="3800" dirty="0" smtClean="0">
                <a:solidFill>
                  <a:srgbClr val="FF0000"/>
                </a:solidFill>
              </a:rPr>
              <a:t>Newspaper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269" y="4288633"/>
            <a:ext cx="1020687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510592" y="8979562"/>
            <a:ext cx="15087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rgbClr val="002060"/>
                </a:solidFill>
              </a:rPr>
              <a:t>The Advertising data </a:t>
            </a:r>
            <a:r>
              <a:rPr lang="en-US" sz="3200" b="1" dirty="0" smtClean="0">
                <a:solidFill>
                  <a:srgbClr val="002060"/>
                </a:solidFill>
              </a:rPr>
              <a:t>set: The </a:t>
            </a:r>
            <a:r>
              <a:rPr lang="en-US" sz="3200" b="1" dirty="0">
                <a:solidFill>
                  <a:srgbClr val="002060"/>
                </a:solidFill>
              </a:rPr>
              <a:t>plot displays sales, in </a:t>
            </a:r>
            <a:r>
              <a:rPr lang="en-US" sz="3200" b="1" dirty="0" smtClean="0">
                <a:solidFill>
                  <a:srgbClr val="002060"/>
                </a:solidFill>
              </a:rPr>
              <a:t>thousands of </a:t>
            </a:r>
            <a:r>
              <a:rPr lang="en-US" sz="3200" b="1" dirty="0">
                <a:solidFill>
                  <a:srgbClr val="002060"/>
                </a:solidFill>
              </a:rPr>
              <a:t>units, as a function of TV, radio, and newspaper budgets, in </a:t>
            </a:r>
            <a:r>
              <a:rPr lang="en-US" sz="3200" b="1" dirty="0" smtClean="0">
                <a:solidFill>
                  <a:srgbClr val="002060"/>
                </a:solidFill>
              </a:rPr>
              <a:t>thousands</a:t>
            </a:r>
            <a:r>
              <a:rPr lang="en-IN" sz="3200" b="1" dirty="0" smtClean="0">
                <a:solidFill>
                  <a:srgbClr val="002060"/>
                </a:solidFill>
              </a:rPr>
              <a:t>, </a:t>
            </a:r>
            <a:r>
              <a:rPr lang="en-IN" sz="3200" b="1" dirty="0">
                <a:solidFill>
                  <a:srgbClr val="002060"/>
                </a:solidFill>
              </a:rPr>
              <a:t>for 200 different markets.</a:t>
            </a:r>
          </a:p>
        </p:txBody>
      </p:sp>
    </p:spTree>
    <p:extLst>
      <p:ext uri="{BB962C8B-B14F-4D97-AF65-F5344CB8AC3E}">
        <p14:creationId xmlns:p14="http://schemas.microsoft.com/office/powerpoint/2010/main" val="3634332918"/>
      </p:ext>
    </p:extLst>
  </p:cSld>
  <p:clrMapOvr>
    <a:masterClrMapping/>
  </p:clrMapOvr>
</p:sld>
</file>

<file path=ppt/theme/theme1.xml><?xml version="1.0" encoding="utf-8"?>
<a:theme xmlns:a="http://schemas.openxmlformats.org/drawingml/2006/main" name="NBA-11.8.16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Custom 1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62F7546470B34CB9B496BD68E74C32" ma:contentTypeVersion="6" ma:contentTypeDescription="Create a new document." ma:contentTypeScope="" ma:versionID="73ed929f11095803032b9a28b47ec2ff">
  <xsd:schema xmlns:xsd="http://www.w3.org/2001/XMLSchema" xmlns:xs="http://www.w3.org/2001/XMLSchema" xmlns:p="http://schemas.microsoft.com/office/2006/metadata/properties" xmlns:ns2="2c346531-74f2-4f2c-a259-ccad2532d596" xmlns:ns3="22cf8804-4076-4e6f-933f-019220b16acb" targetNamespace="http://schemas.microsoft.com/office/2006/metadata/properties" ma:root="true" ma:fieldsID="7b895a185d752102ff63ac1974ef230a" ns2:_="" ns3:_="">
    <xsd:import namespace="2c346531-74f2-4f2c-a259-ccad2532d596"/>
    <xsd:import namespace="22cf8804-4076-4e6f-933f-019220b16ac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346531-74f2-4f2c-a259-ccad2532d5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cf8804-4076-4e6f-933f-019220b16acb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95D047C-FD8A-4839-90F9-4E5E304B177A}"/>
</file>

<file path=customXml/itemProps2.xml><?xml version="1.0" encoding="utf-8"?>
<ds:datastoreItem xmlns:ds="http://schemas.openxmlformats.org/officeDocument/2006/customXml" ds:itemID="{4A6B5364-A063-4C4E-9C7C-01C4965A327D}"/>
</file>

<file path=customXml/itemProps3.xml><?xml version="1.0" encoding="utf-8"?>
<ds:datastoreItem xmlns:ds="http://schemas.openxmlformats.org/officeDocument/2006/customXml" ds:itemID="{D3000563-810C-41D1-B30B-56C33BF297C6}"/>
</file>

<file path=docProps/app.xml><?xml version="1.0" encoding="utf-8"?>
<Properties xmlns="http://schemas.openxmlformats.org/officeDocument/2006/extended-properties" xmlns:vt="http://schemas.openxmlformats.org/officeDocument/2006/docPropsVTypes">
  <TotalTime>1151</TotalTime>
  <Words>1030</Words>
  <Application>Microsoft Office PowerPoint</Application>
  <PresentationFormat>Custom</PresentationFormat>
  <Paragraphs>74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8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NBA-11.8.16</vt:lpstr>
      <vt:lpstr>1_Office Theme</vt:lpstr>
      <vt:lpstr>2_Office Theme</vt:lpstr>
      <vt:lpstr>3_Office Theme</vt:lpstr>
      <vt:lpstr>Office Theme</vt:lpstr>
      <vt:lpstr>Office Theme</vt:lpstr>
      <vt:lpstr>Office Theme</vt:lpstr>
      <vt:lpstr>Office Theme</vt:lpstr>
      <vt:lpstr>Machine Learning Techniques (16CSE09)</vt:lpstr>
      <vt:lpstr>Statistical Learning</vt:lpstr>
      <vt:lpstr>Statistical Learning</vt:lpstr>
      <vt:lpstr>Statistical Learning</vt:lpstr>
      <vt:lpstr>Statistical Learning</vt:lpstr>
      <vt:lpstr>History of Statistical Learning</vt:lpstr>
      <vt:lpstr>History of Statistical Learning</vt:lpstr>
      <vt:lpstr>History of Statistical Learning</vt:lpstr>
      <vt:lpstr>Example for Statistical Learning</vt:lpstr>
      <vt:lpstr>Example for Statistical Learning (Cont…)</vt:lpstr>
      <vt:lpstr>Example for Statistical Learning (Cont…)</vt:lpstr>
      <vt:lpstr>Example for Statistical Learning (Cont…)</vt:lpstr>
      <vt:lpstr>Plot of income versus years of education for 30 individuals in the Income data set</vt:lpstr>
      <vt:lpstr>Why Estimate f?</vt:lpstr>
      <vt:lpstr>PowerPoint Presentation</vt:lpstr>
      <vt:lpstr>Why Estimate f?</vt:lpstr>
      <vt:lpstr>Why Estimate f?</vt:lpstr>
      <vt:lpstr>Why Estimate f?</vt:lpstr>
      <vt:lpstr>Why Estimate f?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TS</cp:lastModifiedBy>
  <cp:revision>354</cp:revision>
  <dcterms:modified xsi:type="dcterms:W3CDTF">2021-02-04T04:52:17Z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0x010100CF62F7546470B34CB9B496BD68E74C32</vt:lpwstr>
  </property>
</Properties>
</file>